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3" r:id="rId1"/>
  </p:sldMasterIdLst>
  <p:notesMasterIdLst>
    <p:notesMasterId r:id="rId73"/>
  </p:notesMasterIdLst>
  <p:handoutMasterIdLst>
    <p:handoutMasterId r:id="rId74"/>
  </p:handoutMasterIdLst>
  <p:sldIdLst>
    <p:sldId id="256" r:id="rId2"/>
    <p:sldId id="440" r:id="rId3"/>
    <p:sldId id="438" r:id="rId4"/>
    <p:sldId id="439" r:id="rId5"/>
    <p:sldId id="441" r:id="rId6"/>
    <p:sldId id="442" r:id="rId7"/>
    <p:sldId id="291" r:id="rId8"/>
    <p:sldId id="307" r:id="rId9"/>
    <p:sldId id="335" r:id="rId10"/>
    <p:sldId id="312" r:id="rId11"/>
    <p:sldId id="378" r:id="rId12"/>
    <p:sldId id="379" r:id="rId13"/>
    <p:sldId id="380" r:id="rId14"/>
    <p:sldId id="381" r:id="rId15"/>
    <p:sldId id="384" r:id="rId16"/>
    <p:sldId id="385" r:id="rId17"/>
    <p:sldId id="386" r:id="rId18"/>
    <p:sldId id="443" r:id="rId19"/>
    <p:sldId id="366" r:id="rId20"/>
    <p:sldId id="387" r:id="rId21"/>
    <p:sldId id="454" r:id="rId22"/>
    <p:sldId id="455" r:id="rId23"/>
    <p:sldId id="456" r:id="rId24"/>
    <p:sldId id="446" r:id="rId25"/>
    <p:sldId id="388" r:id="rId26"/>
    <p:sldId id="394" r:id="rId27"/>
    <p:sldId id="395" r:id="rId28"/>
    <p:sldId id="397" r:id="rId29"/>
    <p:sldId id="398" r:id="rId30"/>
    <p:sldId id="399" r:id="rId31"/>
    <p:sldId id="401" r:id="rId32"/>
    <p:sldId id="444" r:id="rId33"/>
    <p:sldId id="402" r:id="rId34"/>
    <p:sldId id="389" r:id="rId35"/>
    <p:sldId id="406" r:id="rId36"/>
    <p:sldId id="407" r:id="rId37"/>
    <p:sldId id="410" r:id="rId38"/>
    <p:sldId id="411" r:id="rId39"/>
    <p:sldId id="413" r:id="rId40"/>
    <p:sldId id="445" r:id="rId41"/>
    <p:sldId id="404" r:id="rId42"/>
    <p:sldId id="414" r:id="rId43"/>
    <p:sldId id="390" r:id="rId44"/>
    <p:sldId id="391" r:id="rId45"/>
    <p:sldId id="373" r:id="rId46"/>
    <p:sldId id="375" r:id="rId47"/>
    <p:sldId id="346" r:id="rId48"/>
    <p:sldId id="347" r:id="rId49"/>
    <p:sldId id="349" r:id="rId50"/>
    <p:sldId id="350" r:id="rId51"/>
    <p:sldId id="351" r:id="rId52"/>
    <p:sldId id="352" r:id="rId53"/>
    <p:sldId id="353" r:id="rId54"/>
    <p:sldId id="354" r:id="rId55"/>
    <p:sldId id="424" r:id="rId56"/>
    <p:sldId id="355" r:id="rId57"/>
    <p:sldId id="356" r:id="rId58"/>
    <p:sldId id="357" r:id="rId59"/>
    <p:sldId id="359" r:id="rId60"/>
    <p:sldId id="362" r:id="rId61"/>
    <p:sldId id="434" r:id="rId62"/>
    <p:sldId id="457" r:id="rId63"/>
    <p:sldId id="425" r:id="rId64"/>
    <p:sldId id="426" r:id="rId65"/>
    <p:sldId id="458" r:id="rId66"/>
    <p:sldId id="459" r:id="rId67"/>
    <p:sldId id="461" r:id="rId68"/>
    <p:sldId id="460" r:id="rId69"/>
    <p:sldId id="462" r:id="rId70"/>
    <p:sldId id="432" r:id="rId71"/>
    <p:sldId id="433" r:id="rId72"/>
  </p:sldIdLst>
  <p:sldSz cx="9144000" cy="6858000" type="screen4x3"/>
  <p:notesSz cx="6950075" cy="92360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3556" autoAdjust="0"/>
  </p:normalViewPr>
  <p:slideViewPr>
    <p:cSldViewPr>
      <p:cViewPr>
        <p:scale>
          <a:sx n="50" d="100"/>
          <a:sy n="50" d="100"/>
        </p:scale>
        <p:origin x="116" y="396"/>
      </p:cViewPr>
      <p:guideLst>
        <p:guide orient="horz" pos="2160"/>
        <p:guide pos="2880"/>
      </p:guideLst>
    </p:cSldViewPr>
  </p:slideViewPr>
  <p:outlineViewPr>
    <p:cViewPr>
      <p:scale>
        <a:sx n="33" d="100"/>
        <a:sy n="33" d="100"/>
      </p:scale>
      <p:origin x="42" y="12486"/>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handoutMaster" Target="handoutMasters/handout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notesMaster" Target="notesMasters/notesMaster1.xml"/><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11699" cy="461804"/>
          </a:xfrm>
          <a:prstGeom prst="rect">
            <a:avLst/>
          </a:prstGeom>
        </p:spPr>
        <p:txBody>
          <a:bodyPr vert="horz" lIns="92492" tIns="46246" rIns="92492" bIns="46246" rtlCol="0"/>
          <a:lstStyle>
            <a:lvl1pPr algn="l">
              <a:defRPr sz="1200"/>
            </a:lvl1pPr>
          </a:lstStyle>
          <a:p>
            <a:endParaRPr lang="en-US"/>
          </a:p>
        </p:txBody>
      </p:sp>
      <p:sp>
        <p:nvSpPr>
          <p:cNvPr id="3" name="Date Placeholder 2"/>
          <p:cNvSpPr>
            <a:spLocks noGrp="1"/>
          </p:cNvSpPr>
          <p:nvPr>
            <p:ph type="dt" sz="quarter" idx="1"/>
          </p:nvPr>
        </p:nvSpPr>
        <p:spPr>
          <a:xfrm>
            <a:off x="3936768" y="0"/>
            <a:ext cx="3011699" cy="461804"/>
          </a:xfrm>
          <a:prstGeom prst="rect">
            <a:avLst/>
          </a:prstGeom>
        </p:spPr>
        <p:txBody>
          <a:bodyPr vert="horz" lIns="92492" tIns="46246" rIns="92492" bIns="46246" rtlCol="0"/>
          <a:lstStyle>
            <a:lvl1pPr algn="r">
              <a:defRPr sz="1200"/>
            </a:lvl1pPr>
          </a:lstStyle>
          <a:p>
            <a:fld id="{E0771F4B-5641-40E1-8C03-00B7ECC8CC1B}" type="datetimeFigureOut">
              <a:rPr lang="en-US" smtClean="0"/>
              <a:pPr/>
              <a:t>1/1/2021</a:t>
            </a:fld>
            <a:endParaRPr lang="en-US"/>
          </a:p>
        </p:txBody>
      </p:sp>
      <p:sp>
        <p:nvSpPr>
          <p:cNvPr id="4" name="Footer Placeholder 3"/>
          <p:cNvSpPr>
            <a:spLocks noGrp="1"/>
          </p:cNvSpPr>
          <p:nvPr>
            <p:ph type="ftr" sz="quarter" idx="2"/>
          </p:nvPr>
        </p:nvSpPr>
        <p:spPr>
          <a:xfrm>
            <a:off x="0" y="8772668"/>
            <a:ext cx="3011699" cy="461804"/>
          </a:xfrm>
          <a:prstGeom prst="rect">
            <a:avLst/>
          </a:prstGeom>
        </p:spPr>
        <p:txBody>
          <a:bodyPr vert="horz" lIns="92492" tIns="46246" rIns="92492" bIns="46246" rtlCol="0" anchor="b"/>
          <a:lstStyle>
            <a:lvl1pPr algn="l">
              <a:defRPr sz="1200"/>
            </a:lvl1pPr>
          </a:lstStyle>
          <a:p>
            <a:endParaRPr lang="en-US"/>
          </a:p>
        </p:txBody>
      </p:sp>
      <p:sp>
        <p:nvSpPr>
          <p:cNvPr id="5" name="Slide Number Placeholder 4"/>
          <p:cNvSpPr>
            <a:spLocks noGrp="1"/>
          </p:cNvSpPr>
          <p:nvPr>
            <p:ph type="sldNum" sz="quarter" idx="3"/>
          </p:nvPr>
        </p:nvSpPr>
        <p:spPr>
          <a:xfrm>
            <a:off x="3936768" y="8772668"/>
            <a:ext cx="3011699" cy="461804"/>
          </a:xfrm>
          <a:prstGeom prst="rect">
            <a:avLst/>
          </a:prstGeom>
        </p:spPr>
        <p:txBody>
          <a:bodyPr vert="horz" lIns="92492" tIns="46246" rIns="92492" bIns="46246" rtlCol="0" anchor="b"/>
          <a:lstStyle>
            <a:lvl1pPr algn="r">
              <a:defRPr sz="1200"/>
            </a:lvl1pPr>
          </a:lstStyle>
          <a:p>
            <a:fld id="{81A44C16-0239-47DE-B2ED-9B19EC2740E6}" type="slidenum">
              <a:rPr lang="en-US" smtClean="0"/>
              <a:pPr/>
              <a:t>‹#›</a:t>
            </a:fld>
            <a:endParaRPr lang="en-US"/>
          </a:p>
        </p:txBody>
      </p:sp>
    </p:spTree>
    <p:extLst>
      <p:ext uri="{BB962C8B-B14F-4D97-AF65-F5344CB8AC3E}">
        <p14:creationId xmlns:p14="http://schemas.microsoft.com/office/powerpoint/2010/main" val="340116851"/>
      </p:ext>
    </p:extLst>
  </p:cSld>
  <p:clrMap bg1="lt1" tx1="dk1" bg2="lt2" tx2="dk2" accent1="accent1" accent2="accent2" accent3="accent3" accent4="accent4" accent5="accent5" accent6="accent6" hlink="hlink" folHlink="folHlink"/>
  <p:hf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11699" cy="461804"/>
          </a:xfrm>
          <a:prstGeom prst="rect">
            <a:avLst/>
          </a:prstGeom>
        </p:spPr>
        <p:txBody>
          <a:bodyPr vert="horz" lIns="92492" tIns="46246" rIns="92492" bIns="46246" rtlCol="0"/>
          <a:lstStyle>
            <a:lvl1pPr algn="l">
              <a:defRPr sz="1200"/>
            </a:lvl1pPr>
          </a:lstStyle>
          <a:p>
            <a:endParaRPr lang="en-US"/>
          </a:p>
        </p:txBody>
      </p:sp>
      <p:sp>
        <p:nvSpPr>
          <p:cNvPr id="3" name="Date Placeholder 2"/>
          <p:cNvSpPr>
            <a:spLocks noGrp="1"/>
          </p:cNvSpPr>
          <p:nvPr>
            <p:ph type="dt" idx="1"/>
          </p:nvPr>
        </p:nvSpPr>
        <p:spPr>
          <a:xfrm>
            <a:off x="3936768" y="0"/>
            <a:ext cx="3011699" cy="461804"/>
          </a:xfrm>
          <a:prstGeom prst="rect">
            <a:avLst/>
          </a:prstGeom>
        </p:spPr>
        <p:txBody>
          <a:bodyPr vert="horz" lIns="92492" tIns="46246" rIns="92492" bIns="46246" rtlCol="0"/>
          <a:lstStyle>
            <a:lvl1pPr algn="r">
              <a:defRPr sz="1200"/>
            </a:lvl1pPr>
          </a:lstStyle>
          <a:p>
            <a:fld id="{1CFA7D90-6CE6-477A-B402-C2EC1C20097B}" type="datetimeFigureOut">
              <a:rPr lang="en-US" smtClean="0"/>
              <a:pPr/>
              <a:t>1/1/2021</a:t>
            </a:fld>
            <a:endParaRPr lang="en-US"/>
          </a:p>
        </p:txBody>
      </p:sp>
      <p:sp>
        <p:nvSpPr>
          <p:cNvPr id="4" name="Slide Image Placeholder 3"/>
          <p:cNvSpPr>
            <a:spLocks noGrp="1" noRot="1" noChangeAspect="1"/>
          </p:cNvSpPr>
          <p:nvPr>
            <p:ph type="sldImg" idx="2"/>
          </p:nvPr>
        </p:nvSpPr>
        <p:spPr>
          <a:xfrm>
            <a:off x="1165225" y="692150"/>
            <a:ext cx="4619625" cy="3463925"/>
          </a:xfrm>
          <a:prstGeom prst="rect">
            <a:avLst/>
          </a:prstGeom>
          <a:noFill/>
          <a:ln w="12700">
            <a:solidFill>
              <a:prstClr val="black"/>
            </a:solidFill>
          </a:ln>
        </p:spPr>
        <p:txBody>
          <a:bodyPr vert="horz" lIns="92492" tIns="46246" rIns="92492" bIns="46246" rtlCol="0" anchor="ctr"/>
          <a:lstStyle/>
          <a:p>
            <a:endParaRPr lang="en-US"/>
          </a:p>
        </p:txBody>
      </p:sp>
      <p:sp>
        <p:nvSpPr>
          <p:cNvPr id="5" name="Notes Placeholder 4"/>
          <p:cNvSpPr>
            <a:spLocks noGrp="1"/>
          </p:cNvSpPr>
          <p:nvPr>
            <p:ph type="body" sz="quarter" idx="3"/>
          </p:nvPr>
        </p:nvSpPr>
        <p:spPr>
          <a:xfrm>
            <a:off x="695008" y="4387136"/>
            <a:ext cx="5560060" cy="4156234"/>
          </a:xfrm>
          <a:prstGeom prst="rect">
            <a:avLst/>
          </a:prstGeom>
        </p:spPr>
        <p:txBody>
          <a:bodyPr vert="horz" lIns="92492" tIns="46246" rIns="92492" bIns="46246"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772668"/>
            <a:ext cx="3011699" cy="461804"/>
          </a:xfrm>
          <a:prstGeom prst="rect">
            <a:avLst/>
          </a:prstGeom>
        </p:spPr>
        <p:txBody>
          <a:bodyPr vert="horz" lIns="92492" tIns="46246" rIns="92492" bIns="46246" rtlCol="0" anchor="b"/>
          <a:lstStyle>
            <a:lvl1pPr algn="l">
              <a:defRPr sz="1200"/>
            </a:lvl1pPr>
          </a:lstStyle>
          <a:p>
            <a:endParaRPr lang="en-US"/>
          </a:p>
        </p:txBody>
      </p:sp>
      <p:sp>
        <p:nvSpPr>
          <p:cNvPr id="7" name="Slide Number Placeholder 6"/>
          <p:cNvSpPr>
            <a:spLocks noGrp="1"/>
          </p:cNvSpPr>
          <p:nvPr>
            <p:ph type="sldNum" sz="quarter" idx="5"/>
          </p:nvPr>
        </p:nvSpPr>
        <p:spPr>
          <a:xfrm>
            <a:off x="3936768" y="8772668"/>
            <a:ext cx="3011699" cy="461804"/>
          </a:xfrm>
          <a:prstGeom prst="rect">
            <a:avLst/>
          </a:prstGeom>
        </p:spPr>
        <p:txBody>
          <a:bodyPr vert="horz" lIns="92492" tIns="46246" rIns="92492" bIns="46246" rtlCol="0" anchor="b"/>
          <a:lstStyle>
            <a:lvl1pPr algn="r">
              <a:defRPr sz="1200"/>
            </a:lvl1pPr>
          </a:lstStyle>
          <a:p>
            <a:fld id="{2004F397-3003-42D4-B227-82B0ECF5FBA3}" type="slidenum">
              <a:rPr lang="en-US" smtClean="0"/>
              <a:pPr/>
              <a:t>‹#›</a:t>
            </a:fld>
            <a:endParaRPr lang="en-US"/>
          </a:p>
        </p:txBody>
      </p:sp>
    </p:spTree>
    <p:extLst>
      <p:ext uri="{BB962C8B-B14F-4D97-AF65-F5344CB8AC3E}">
        <p14:creationId xmlns:p14="http://schemas.microsoft.com/office/powerpoint/2010/main" val="4027720583"/>
      </p:ext>
    </p:extLst>
  </p:cSld>
  <p:clrMap bg1="lt1" tx1="dk1" bg2="lt2" tx2="dk2" accent1="accent1" accent2="accent2" accent3="accent3" accent4="accent4" accent5="accent5" accent6="accent6" hlink="hlink" folHlink="folHlink"/>
  <p:hf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2004F397-3003-42D4-B227-82B0ECF5FBA3}" type="slidenum">
              <a:rPr lang="en-US" smtClean="0"/>
              <a:pPr/>
              <a:t>1</a:t>
            </a:fld>
            <a:endParaRPr lang="en-US"/>
          </a:p>
        </p:txBody>
      </p:sp>
      <p:sp>
        <p:nvSpPr>
          <p:cNvPr id="5" name="Header Placeholder 4"/>
          <p:cNvSpPr>
            <a:spLocks noGrp="1"/>
          </p:cNvSpPr>
          <p:nvPr>
            <p:ph type="hdr" sz="quarter" idx="11"/>
          </p:nvPr>
        </p:nvSpPr>
        <p:spPr/>
        <p:txBody>
          <a:bodyPr/>
          <a:lstStyle/>
          <a:p>
            <a:endParaRPr lang="en-US"/>
          </a:p>
        </p:txBody>
      </p:sp>
    </p:spTree>
    <p:extLst>
      <p:ext uri="{BB962C8B-B14F-4D97-AF65-F5344CB8AC3E}">
        <p14:creationId xmlns:p14="http://schemas.microsoft.com/office/powerpoint/2010/main" val="13478566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Slide Number Placeholder 4"/>
          <p:cNvSpPr>
            <a:spLocks noGrp="1"/>
          </p:cNvSpPr>
          <p:nvPr>
            <p:ph type="sldNum" sz="quarter" idx="11"/>
          </p:nvPr>
        </p:nvSpPr>
        <p:spPr/>
        <p:txBody>
          <a:bodyPr/>
          <a:lstStyle/>
          <a:p>
            <a:fld id="{2004F397-3003-42D4-B227-82B0ECF5FBA3}" type="slidenum">
              <a:rPr lang="en-US" smtClean="0"/>
              <a:pPr/>
              <a:t>56</a:t>
            </a:fld>
            <a:endParaRPr lang="en-US"/>
          </a:p>
        </p:txBody>
      </p:sp>
    </p:spTree>
    <p:extLst>
      <p:ext uri="{BB962C8B-B14F-4D97-AF65-F5344CB8AC3E}">
        <p14:creationId xmlns:p14="http://schemas.microsoft.com/office/powerpoint/2010/main" val="38181812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Slide Number Placeholder 4"/>
          <p:cNvSpPr>
            <a:spLocks noGrp="1"/>
          </p:cNvSpPr>
          <p:nvPr>
            <p:ph type="sldNum" sz="quarter" idx="11"/>
          </p:nvPr>
        </p:nvSpPr>
        <p:spPr/>
        <p:txBody>
          <a:bodyPr/>
          <a:lstStyle/>
          <a:p>
            <a:fld id="{2004F397-3003-42D4-B227-82B0ECF5FBA3}" type="slidenum">
              <a:rPr lang="en-US" smtClean="0"/>
              <a:pPr/>
              <a:t>9</a:t>
            </a:fld>
            <a:endParaRPr lang="en-US"/>
          </a:p>
        </p:txBody>
      </p:sp>
    </p:spTree>
    <p:extLst>
      <p:ext uri="{BB962C8B-B14F-4D97-AF65-F5344CB8AC3E}">
        <p14:creationId xmlns:p14="http://schemas.microsoft.com/office/powerpoint/2010/main" val="17177839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Slide Number Placeholder 4"/>
          <p:cNvSpPr>
            <a:spLocks noGrp="1"/>
          </p:cNvSpPr>
          <p:nvPr>
            <p:ph type="sldNum" sz="quarter" idx="11"/>
          </p:nvPr>
        </p:nvSpPr>
        <p:spPr/>
        <p:txBody>
          <a:bodyPr/>
          <a:lstStyle/>
          <a:p>
            <a:fld id="{2004F397-3003-42D4-B227-82B0ECF5FBA3}" type="slidenum">
              <a:rPr lang="en-US" smtClean="0"/>
              <a:pPr/>
              <a:t>12</a:t>
            </a:fld>
            <a:endParaRPr lang="en-US"/>
          </a:p>
        </p:txBody>
      </p:sp>
    </p:spTree>
    <p:extLst>
      <p:ext uri="{BB962C8B-B14F-4D97-AF65-F5344CB8AC3E}">
        <p14:creationId xmlns:p14="http://schemas.microsoft.com/office/powerpoint/2010/main" val="299020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Remote sensing is</a:t>
            </a:r>
            <a:r>
              <a:rPr lang="en-US" baseline="0" dirty="0" smtClean="0"/>
              <a:t> all about the </a:t>
            </a:r>
            <a:r>
              <a:rPr lang="en-US" baseline="0" dirty="0" err="1" smtClean="0"/>
              <a:t>electomagnetic</a:t>
            </a:r>
            <a:r>
              <a:rPr lang="en-US" baseline="0" dirty="0" smtClean="0"/>
              <a:t> radiation emitted and sensed by source and sensors.</a:t>
            </a:r>
          </a:p>
          <a:p>
            <a:endParaRPr lang="en-US" baseline="0" dirty="0" smtClean="0"/>
          </a:p>
          <a:p>
            <a:r>
              <a:rPr lang="en-US" baseline="0" dirty="0" smtClean="0"/>
              <a:t>A EMR emitted from source interacts with atmosphere and then interacts with </a:t>
            </a:r>
            <a:r>
              <a:rPr lang="en-US" baseline="0" dirty="0" err="1" smtClean="0"/>
              <a:t>traget</a:t>
            </a:r>
            <a:r>
              <a:rPr lang="en-US" baseline="0" dirty="0" smtClean="0"/>
              <a:t> </a:t>
            </a:r>
            <a:r>
              <a:rPr lang="en-US" baseline="0" dirty="0" err="1" smtClean="0"/>
              <a:t>wihc</a:t>
            </a:r>
            <a:r>
              <a:rPr lang="en-US" baseline="0" dirty="0" smtClean="0"/>
              <a:t> is sensed by sensors to get the </a:t>
            </a:r>
            <a:r>
              <a:rPr lang="en-US" baseline="0" dirty="0" err="1" smtClean="0"/>
              <a:t>useul</a:t>
            </a:r>
            <a:r>
              <a:rPr lang="en-US" baseline="0" dirty="0" smtClean="0"/>
              <a:t> information</a:t>
            </a:r>
          </a:p>
          <a:p>
            <a:r>
              <a:rPr lang="en-US" baseline="0" dirty="0" smtClean="0"/>
              <a:t>Remote sensing system thus have four components</a:t>
            </a:r>
            <a:endParaRPr lang="en-GB" dirty="0"/>
          </a:p>
        </p:txBody>
      </p:sp>
      <p:sp>
        <p:nvSpPr>
          <p:cNvPr id="4" name="Slide Number Placeholder 3"/>
          <p:cNvSpPr>
            <a:spLocks noGrp="1"/>
          </p:cNvSpPr>
          <p:nvPr>
            <p:ph type="sldNum" sz="quarter" idx="10"/>
          </p:nvPr>
        </p:nvSpPr>
        <p:spPr/>
        <p:txBody>
          <a:bodyPr/>
          <a:lstStyle/>
          <a:p>
            <a:fld id="{7DC99457-EEFA-44C2-A96A-A0EFF8869DAA}" type="slidenum">
              <a:rPr lang="en-GB" smtClean="0"/>
              <a:pPr/>
              <a:t>19</a:t>
            </a:fld>
            <a:endParaRPr lang="en-GB"/>
          </a:p>
        </p:txBody>
      </p:sp>
    </p:spTree>
    <p:extLst>
      <p:ext uri="{BB962C8B-B14F-4D97-AF65-F5344CB8AC3E}">
        <p14:creationId xmlns:p14="http://schemas.microsoft.com/office/powerpoint/2010/main" val="28244706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Slide Number Placeholder 4"/>
          <p:cNvSpPr>
            <a:spLocks noGrp="1"/>
          </p:cNvSpPr>
          <p:nvPr>
            <p:ph type="sldNum" sz="quarter" idx="11"/>
          </p:nvPr>
        </p:nvSpPr>
        <p:spPr/>
        <p:txBody>
          <a:bodyPr/>
          <a:lstStyle/>
          <a:p>
            <a:fld id="{2004F397-3003-42D4-B227-82B0ECF5FBA3}" type="slidenum">
              <a:rPr lang="en-US" smtClean="0"/>
              <a:pPr/>
              <a:t>42</a:t>
            </a:fld>
            <a:endParaRPr lang="en-US"/>
          </a:p>
        </p:txBody>
      </p:sp>
    </p:spTree>
    <p:extLst>
      <p:ext uri="{BB962C8B-B14F-4D97-AF65-F5344CB8AC3E}">
        <p14:creationId xmlns:p14="http://schemas.microsoft.com/office/powerpoint/2010/main" val="14584998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Image resolution is the</a:t>
            </a:r>
            <a:r>
              <a:rPr lang="en-US" baseline="0" dirty="0" smtClean="0"/>
              <a:t> detail an image holds.</a:t>
            </a:r>
            <a:endParaRPr lang="en-US" dirty="0"/>
          </a:p>
        </p:txBody>
      </p:sp>
      <p:sp>
        <p:nvSpPr>
          <p:cNvPr id="4" name="Header Placeholder 3"/>
          <p:cNvSpPr>
            <a:spLocks noGrp="1"/>
          </p:cNvSpPr>
          <p:nvPr>
            <p:ph type="hdr" sz="quarter" idx="10"/>
          </p:nvPr>
        </p:nvSpPr>
        <p:spPr/>
        <p:txBody>
          <a:bodyPr/>
          <a:lstStyle/>
          <a:p>
            <a:endParaRPr lang="en-US"/>
          </a:p>
        </p:txBody>
      </p:sp>
      <p:sp>
        <p:nvSpPr>
          <p:cNvPr id="5" name="Slide Number Placeholder 4"/>
          <p:cNvSpPr>
            <a:spLocks noGrp="1"/>
          </p:cNvSpPr>
          <p:nvPr>
            <p:ph type="sldNum" sz="quarter" idx="11"/>
          </p:nvPr>
        </p:nvSpPr>
        <p:spPr/>
        <p:txBody>
          <a:bodyPr/>
          <a:lstStyle/>
          <a:p>
            <a:fld id="{2004F397-3003-42D4-B227-82B0ECF5FBA3}" type="slidenum">
              <a:rPr lang="en-US" smtClean="0"/>
              <a:pPr/>
              <a:t>47</a:t>
            </a:fld>
            <a:endParaRPr lang="en-US"/>
          </a:p>
        </p:txBody>
      </p:sp>
    </p:spTree>
    <p:extLst>
      <p:ext uri="{BB962C8B-B14F-4D97-AF65-F5344CB8AC3E}">
        <p14:creationId xmlns:p14="http://schemas.microsoft.com/office/powerpoint/2010/main" val="41490788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Spatial</a:t>
            </a:r>
            <a:r>
              <a:rPr lang="en-US" baseline="0" dirty="0" smtClean="0"/>
              <a:t> resolution depends upon the IFOV (the angular cone of visibility of the sensor) and determines the area on the earth’s surface which is seen from a given altitude or at a particular moment of time. </a:t>
            </a:r>
            <a:r>
              <a:rPr lang="en-US" dirty="0"/>
              <a:t>If a sensor has a spatial resolution of 20 </a:t>
            </a:r>
            <a:r>
              <a:rPr lang="en-US" dirty="0" err="1"/>
              <a:t>metres</a:t>
            </a:r>
            <a:r>
              <a:rPr lang="en-US" dirty="0"/>
              <a:t> and an image from that sensor is displayed at full resolution, each pixel represents an area of 20m x 20m on the ground. In this case the pixel size and resolution are the same. </a:t>
            </a:r>
          </a:p>
          <a:p>
            <a:endParaRPr lang="en-US" dirty="0"/>
          </a:p>
          <a:p>
            <a:r>
              <a:rPr lang="en-US" dirty="0"/>
              <a:t>Map Scale= raster resolution (in meters)*2*1000</a:t>
            </a:r>
          </a:p>
        </p:txBody>
      </p:sp>
      <p:sp>
        <p:nvSpPr>
          <p:cNvPr id="4" name="Header Placeholder 3"/>
          <p:cNvSpPr>
            <a:spLocks noGrp="1"/>
          </p:cNvSpPr>
          <p:nvPr>
            <p:ph type="hdr" sz="quarter" idx="10"/>
          </p:nvPr>
        </p:nvSpPr>
        <p:spPr/>
        <p:txBody>
          <a:bodyPr/>
          <a:lstStyle/>
          <a:p>
            <a:endParaRPr lang="en-US"/>
          </a:p>
        </p:txBody>
      </p:sp>
      <p:sp>
        <p:nvSpPr>
          <p:cNvPr id="5" name="Slide Number Placeholder 4"/>
          <p:cNvSpPr>
            <a:spLocks noGrp="1"/>
          </p:cNvSpPr>
          <p:nvPr>
            <p:ph type="sldNum" sz="quarter" idx="11"/>
          </p:nvPr>
        </p:nvSpPr>
        <p:spPr/>
        <p:txBody>
          <a:bodyPr/>
          <a:lstStyle/>
          <a:p>
            <a:fld id="{2004F397-3003-42D4-B227-82B0ECF5FBA3}" type="slidenum">
              <a:rPr lang="en-US" smtClean="0"/>
              <a:pPr/>
              <a:t>48</a:t>
            </a:fld>
            <a:endParaRPr lang="en-US"/>
          </a:p>
        </p:txBody>
      </p:sp>
    </p:spTree>
    <p:extLst>
      <p:ext uri="{BB962C8B-B14F-4D97-AF65-F5344CB8AC3E}">
        <p14:creationId xmlns:p14="http://schemas.microsoft.com/office/powerpoint/2010/main" val="14548907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Broad classes, such as water and vegetation, can usually be separated using very broad wavelength ranges - the visible and near infrared. Other more specific classes, such as </a:t>
            </a:r>
            <a:r>
              <a:rPr lang="en-US" b="1" dirty="0"/>
              <a:t>different rock types</a:t>
            </a:r>
            <a:r>
              <a:rPr lang="en-US" dirty="0"/>
              <a:t>, may not be easily distinguishable using either of these broad wavelength ranges and would require comparison at much finer wavelength ranges to separate them. Thus, we would require a </a:t>
            </a:r>
            <a:r>
              <a:rPr lang="en-US" b="1" dirty="0"/>
              <a:t>sensor</a:t>
            </a:r>
            <a:r>
              <a:rPr lang="en-US" dirty="0"/>
              <a:t> with higher </a:t>
            </a:r>
            <a:r>
              <a:rPr lang="en-US" b="1" dirty="0"/>
              <a:t>spectral resolution</a:t>
            </a:r>
            <a:r>
              <a:rPr lang="en-US" dirty="0"/>
              <a:t>. </a:t>
            </a:r>
          </a:p>
        </p:txBody>
      </p:sp>
      <p:sp>
        <p:nvSpPr>
          <p:cNvPr id="4" name="Header Placeholder 3"/>
          <p:cNvSpPr>
            <a:spLocks noGrp="1"/>
          </p:cNvSpPr>
          <p:nvPr>
            <p:ph type="hdr" sz="quarter" idx="10"/>
          </p:nvPr>
        </p:nvSpPr>
        <p:spPr/>
        <p:txBody>
          <a:bodyPr/>
          <a:lstStyle/>
          <a:p>
            <a:endParaRPr lang="en-US"/>
          </a:p>
        </p:txBody>
      </p:sp>
      <p:sp>
        <p:nvSpPr>
          <p:cNvPr id="5" name="Slide Number Placeholder 4"/>
          <p:cNvSpPr>
            <a:spLocks noGrp="1"/>
          </p:cNvSpPr>
          <p:nvPr>
            <p:ph type="sldNum" sz="quarter" idx="11"/>
          </p:nvPr>
        </p:nvSpPr>
        <p:spPr/>
        <p:txBody>
          <a:bodyPr/>
          <a:lstStyle/>
          <a:p>
            <a:fld id="{2004F397-3003-42D4-B227-82B0ECF5FBA3}" type="slidenum">
              <a:rPr lang="en-US" smtClean="0"/>
              <a:pPr/>
              <a:t>49</a:t>
            </a:fld>
            <a:endParaRPr lang="en-US"/>
          </a:p>
        </p:txBody>
      </p:sp>
    </p:spTree>
    <p:extLst>
      <p:ext uri="{BB962C8B-B14F-4D97-AF65-F5344CB8AC3E}">
        <p14:creationId xmlns:p14="http://schemas.microsoft.com/office/powerpoint/2010/main" val="6256393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Every time an image is acquired on film or by a sensor, its sensitivity to the magnitude of the electromagnetic energy determines the </a:t>
            </a:r>
            <a:r>
              <a:rPr lang="en-US" b="1" dirty="0"/>
              <a:t>radiometric resolution</a:t>
            </a:r>
            <a:r>
              <a:rPr lang="en-US" dirty="0"/>
              <a:t>. The radiometric resolution of an imaging system describes its ability to discriminate very slight differences in energy The finer the radiometric resolution of a sensor, the more sensitive it is to detecting small differences in reflected or emitted energy.</a:t>
            </a:r>
          </a:p>
        </p:txBody>
      </p:sp>
      <p:sp>
        <p:nvSpPr>
          <p:cNvPr id="4" name="Header Placeholder 3"/>
          <p:cNvSpPr>
            <a:spLocks noGrp="1"/>
          </p:cNvSpPr>
          <p:nvPr>
            <p:ph type="hdr" sz="quarter" idx="10"/>
          </p:nvPr>
        </p:nvSpPr>
        <p:spPr/>
        <p:txBody>
          <a:bodyPr/>
          <a:lstStyle/>
          <a:p>
            <a:endParaRPr lang="en-US"/>
          </a:p>
        </p:txBody>
      </p:sp>
      <p:sp>
        <p:nvSpPr>
          <p:cNvPr id="5" name="Slide Number Placeholder 4"/>
          <p:cNvSpPr>
            <a:spLocks noGrp="1"/>
          </p:cNvSpPr>
          <p:nvPr>
            <p:ph type="sldNum" sz="quarter" idx="11"/>
          </p:nvPr>
        </p:nvSpPr>
        <p:spPr/>
        <p:txBody>
          <a:bodyPr/>
          <a:lstStyle/>
          <a:p>
            <a:fld id="{2004F397-3003-42D4-B227-82B0ECF5FBA3}" type="slidenum">
              <a:rPr lang="en-US" smtClean="0"/>
              <a:pPr/>
              <a:t>51</a:t>
            </a:fld>
            <a:endParaRPr lang="en-US"/>
          </a:p>
        </p:txBody>
      </p:sp>
    </p:spTree>
    <p:extLst>
      <p:ext uri="{BB962C8B-B14F-4D97-AF65-F5344CB8AC3E}">
        <p14:creationId xmlns:p14="http://schemas.microsoft.com/office/powerpoint/2010/main" val="36712743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r>
              <a:rPr lang="en-US" smtClean="0"/>
              <a:t>Click to edit Master title style</a:t>
            </a:r>
            <a:endParaRPr lang="en-US"/>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453A092B-008B-4C7F-AAA3-0A4124905FF3}" type="datetime1">
              <a:rPr lang="en-US" smtClean="0"/>
              <a:t>1/1/2021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A84E4CA-15A3-47F0-B833-EAE3366FA404}" type="slidenum">
              <a:rPr lang="en-US" smtClean="0"/>
              <a:pPr/>
              <a:t>‹#›</a:t>
            </a:fld>
            <a:endParaRPr lang="en-US"/>
          </a:p>
        </p:txBody>
      </p:sp>
    </p:spTree>
    <p:extLst>
      <p:ext uri="{BB962C8B-B14F-4D97-AF65-F5344CB8AC3E}">
        <p14:creationId xmlns:p14="http://schemas.microsoft.com/office/powerpoint/2010/main" val="6631349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4662752-EDF4-419D-B4ED-276722B080D6}" type="datetime1">
              <a:rPr lang="en-US" smtClean="0"/>
              <a:t>1/1/2021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A84E4CA-15A3-47F0-B833-EAE3366FA404}" type="slidenum">
              <a:rPr lang="en-US" smtClean="0"/>
              <a:pPr/>
              <a:t>‹#›</a:t>
            </a:fld>
            <a:endParaRPr lang="en-US"/>
          </a:p>
        </p:txBody>
      </p:sp>
    </p:spTree>
    <p:extLst>
      <p:ext uri="{BB962C8B-B14F-4D97-AF65-F5344CB8AC3E}">
        <p14:creationId xmlns:p14="http://schemas.microsoft.com/office/powerpoint/2010/main" val="27164509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9250B6F-781B-4E26-887B-BD7825958606}" type="datetime1">
              <a:rPr lang="en-US" smtClean="0"/>
              <a:t>1/1/2021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A84E4CA-15A3-47F0-B833-EAE3366FA404}" type="slidenum">
              <a:rPr lang="en-US" smtClean="0"/>
              <a:pPr/>
              <a:t>‹#›</a:t>
            </a:fld>
            <a:endParaRPr lang="en-US"/>
          </a:p>
        </p:txBody>
      </p:sp>
    </p:spTree>
    <p:extLst>
      <p:ext uri="{BB962C8B-B14F-4D97-AF65-F5344CB8AC3E}">
        <p14:creationId xmlns:p14="http://schemas.microsoft.com/office/powerpoint/2010/main" val="4537762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D2B4831-CC99-4095-AC55-83C8D3CE620B}" type="datetime1">
              <a:rPr lang="en-US" smtClean="0"/>
              <a:t>1/1/2021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A84E4CA-15A3-47F0-B833-EAE3366FA404}" type="slidenum">
              <a:rPr lang="en-US" smtClean="0"/>
              <a:pPr/>
              <a:t>‹#›</a:t>
            </a:fld>
            <a:endParaRPr lang="en-US"/>
          </a:p>
        </p:txBody>
      </p:sp>
    </p:spTree>
    <p:extLst>
      <p:ext uri="{BB962C8B-B14F-4D97-AF65-F5344CB8AC3E}">
        <p14:creationId xmlns:p14="http://schemas.microsoft.com/office/powerpoint/2010/main" val="22159401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4500"/>
            </a:lvl1pPr>
          </a:lstStyle>
          <a:p>
            <a:r>
              <a:rPr lang="en-US" smtClean="0"/>
              <a:t>Click to edit Master title style</a:t>
            </a:r>
            <a:endParaRPr lang="en-US"/>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C3CAA45-9F93-4CE2-B391-3F2156022DD9}" type="datetime1">
              <a:rPr lang="en-US" smtClean="0"/>
              <a:t>1/1/2021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A84E4CA-15A3-47F0-B833-EAE3366FA404}" type="slidenum">
              <a:rPr lang="en-US" smtClean="0"/>
              <a:pPr/>
              <a:t>‹#›</a:t>
            </a:fld>
            <a:endParaRPr lang="en-US"/>
          </a:p>
        </p:txBody>
      </p:sp>
    </p:spTree>
    <p:extLst>
      <p:ext uri="{BB962C8B-B14F-4D97-AF65-F5344CB8AC3E}">
        <p14:creationId xmlns:p14="http://schemas.microsoft.com/office/powerpoint/2010/main" val="31668244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286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291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7B308E51-6BB4-469C-8D96-B95DF2CDE93F}" type="datetime1">
              <a:rPr lang="en-US" smtClean="0"/>
              <a:t>1/1/2021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A84E4CA-15A3-47F0-B833-EAE3366FA404}" type="slidenum">
              <a:rPr lang="en-US" smtClean="0"/>
              <a:pPr/>
              <a:t>‹#›</a:t>
            </a:fld>
            <a:endParaRPr lang="en-US"/>
          </a:p>
        </p:txBody>
      </p:sp>
    </p:spTree>
    <p:extLst>
      <p:ext uri="{BB962C8B-B14F-4D97-AF65-F5344CB8AC3E}">
        <p14:creationId xmlns:p14="http://schemas.microsoft.com/office/powerpoint/2010/main" val="7844010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AA4E8DB3-20F1-404B-9E74-7CA32D0AB213}" type="datetime1">
              <a:rPr lang="en-US" smtClean="0"/>
              <a:t>1/1/2021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A84E4CA-15A3-47F0-B833-EAE3366FA404}" type="slidenum">
              <a:rPr lang="en-US" smtClean="0"/>
              <a:pPr/>
              <a:t>‹#›</a:t>
            </a:fld>
            <a:endParaRPr lang="en-US"/>
          </a:p>
        </p:txBody>
      </p:sp>
    </p:spTree>
    <p:extLst>
      <p:ext uri="{BB962C8B-B14F-4D97-AF65-F5344CB8AC3E}">
        <p14:creationId xmlns:p14="http://schemas.microsoft.com/office/powerpoint/2010/main" val="9120729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766627F-1759-4DE8-9DAC-33F68A26884D}" type="datetime1">
              <a:rPr lang="en-US" smtClean="0"/>
              <a:t>1/1/2021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A84E4CA-15A3-47F0-B833-EAE3366FA404}" type="slidenum">
              <a:rPr lang="en-US" smtClean="0"/>
              <a:pPr/>
              <a:t>‹#›</a:t>
            </a:fld>
            <a:endParaRPr lang="en-US"/>
          </a:p>
        </p:txBody>
      </p:sp>
    </p:spTree>
    <p:extLst>
      <p:ext uri="{BB962C8B-B14F-4D97-AF65-F5344CB8AC3E}">
        <p14:creationId xmlns:p14="http://schemas.microsoft.com/office/powerpoint/2010/main" val="39308966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556057-45C0-4A8F-949E-71739ABC7E92}" type="datetime1">
              <a:rPr lang="en-US" smtClean="0"/>
              <a:t>1/1/2021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A84E4CA-15A3-47F0-B833-EAE3366FA404}" type="slidenum">
              <a:rPr lang="en-US" smtClean="0"/>
              <a:pPr/>
              <a:t>‹#›</a:t>
            </a:fld>
            <a:endParaRPr lang="en-US"/>
          </a:p>
        </p:txBody>
      </p:sp>
    </p:spTree>
    <p:extLst>
      <p:ext uri="{BB962C8B-B14F-4D97-AF65-F5344CB8AC3E}">
        <p14:creationId xmlns:p14="http://schemas.microsoft.com/office/powerpoint/2010/main" val="36050432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smtClean="0"/>
              <a:t>Click to edit Master title style</a:t>
            </a:r>
            <a:endParaRPr lang="en-US"/>
          </a:p>
        </p:txBody>
      </p:sp>
      <p:sp>
        <p:nvSpPr>
          <p:cNvPr id="3" name="Content Placeholder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72D94F2-4BBB-42A0-8709-43AB1F5BBB16}" type="datetime1">
              <a:rPr lang="en-US" smtClean="0"/>
              <a:t>1/1/2021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A84E4CA-15A3-47F0-B833-EAE3366FA404}" type="slidenum">
              <a:rPr lang="en-US" smtClean="0"/>
              <a:pPr/>
              <a:t>‹#›</a:t>
            </a:fld>
            <a:endParaRPr lang="en-US"/>
          </a:p>
        </p:txBody>
      </p:sp>
    </p:spTree>
    <p:extLst>
      <p:ext uri="{BB962C8B-B14F-4D97-AF65-F5344CB8AC3E}">
        <p14:creationId xmlns:p14="http://schemas.microsoft.com/office/powerpoint/2010/main" val="35277622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smtClean="0"/>
              <a:t>Click to edit Master title style</a:t>
            </a:r>
            <a:endParaRPr lang="en-US"/>
          </a:p>
        </p:txBody>
      </p:sp>
      <p:sp>
        <p:nvSpPr>
          <p:cNvPr id="3" name="Picture Placeholder 2"/>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60591B1-C8D1-48FE-A599-239C5BA2258B}" type="datetime1">
              <a:rPr lang="en-US" smtClean="0"/>
              <a:t>1/1/2021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A84E4CA-15A3-47F0-B833-EAE3366FA404}" type="slidenum">
              <a:rPr lang="en-US" smtClean="0"/>
              <a:pPr/>
              <a:t>‹#›</a:t>
            </a:fld>
            <a:endParaRPr lang="en-US"/>
          </a:p>
        </p:txBody>
      </p:sp>
    </p:spTree>
    <p:extLst>
      <p:ext uri="{BB962C8B-B14F-4D97-AF65-F5344CB8AC3E}">
        <p14:creationId xmlns:p14="http://schemas.microsoft.com/office/powerpoint/2010/main" val="26066489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F03816E0-FC6E-4AD6-A49B-2BA714CC1FB9}" type="datetime1">
              <a:rPr lang="en-US" smtClean="0"/>
              <a:t>1/1/2021</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DA84E4CA-15A3-47F0-B833-EAE3366FA404}" type="slidenum">
              <a:rPr lang="en-US" smtClean="0"/>
              <a:pPr/>
              <a:t>‹#›</a:t>
            </a:fld>
            <a:endParaRPr lang="en-US"/>
          </a:p>
        </p:txBody>
      </p:sp>
    </p:spTree>
    <p:extLst>
      <p:ext uri="{BB962C8B-B14F-4D97-AF65-F5344CB8AC3E}">
        <p14:creationId xmlns:p14="http://schemas.microsoft.com/office/powerpoint/2010/main" val="4169085436"/>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Lst>
  <p:hf sldNum="0"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4.gif"/><Relationship Id="rId2" Type="http://schemas.openxmlformats.org/officeDocument/2006/relationships/image" Target="../media/image23.gi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6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6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7.xml"/><Relationship Id="rId5" Type="http://schemas.openxmlformats.org/officeDocument/2006/relationships/image" Target="../media/image8.jpeg"/><Relationship Id="rId4" Type="http://schemas.openxmlformats.org/officeDocument/2006/relationships/image" Target="../media/image7.jpeg"/></Relationships>
</file>

<file path=ppt/slides/_rels/slide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12.jpeg"/><Relationship Id="rId5" Type="http://schemas.openxmlformats.org/officeDocument/2006/relationships/image" Target="../media/image11.jpeg"/><Relationship Id="rId4" Type="http://schemas.openxmlformats.org/officeDocument/2006/relationships/image" Target="../media/image10.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828800"/>
            <a:ext cx="7391400" cy="1458565"/>
          </a:xfrm>
        </p:spPr>
        <p:txBody>
          <a:bodyPr>
            <a:normAutofit fontScale="90000"/>
          </a:bodyPr>
          <a:lstStyle/>
          <a:p>
            <a:r>
              <a:rPr sz="3600" b="1" dirty="0" smtClean="0">
                <a:solidFill>
                  <a:schemeClr val="accent1">
                    <a:lumMod val="75000"/>
                  </a:schemeClr>
                </a:solidFill>
                <a:latin typeface="Cambria" panose="02040503050406030204" pitchFamily="18" charset="0"/>
                <a:ea typeface="Cambria" panose="02040503050406030204" pitchFamily="18" charset="0"/>
              </a:rPr>
              <a:t/>
            </a:r>
            <a:br>
              <a:rPr sz="3600" b="1" dirty="0" smtClean="0">
                <a:solidFill>
                  <a:schemeClr val="accent1">
                    <a:lumMod val="75000"/>
                  </a:schemeClr>
                </a:solidFill>
                <a:latin typeface="Cambria" panose="02040503050406030204" pitchFamily="18" charset="0"/>
                <a:ea typeface="Cambria" panose="02040503050406030204" pitchFamily="18" charset="0"/>
              </a:rPr>
            </a:br>
            <a:r>
              <a:rPr sz="3600" b="1" dirty="0" smtClean="0">
                <a:solidFill>
                  <a:schemeClr val="accent1">
                    <a:lumMod val="75000"/>
                  </a:schemeClr>
                </a:solidFill>
                <a:latin typeface="Cambria" panose="02040503050406030204" pitchFamily="18" charset="0"/>
                <a:ea typeface="Cambria" panose="02040503050406030204" pitchFamily="18" charset="0"/>
              </a:rPr>
              <a:t/>
            </a:r>
            <a:br>
              <a:rPr sz="3600" b="1" dirty="0" smtClean="0">
                <a:solidFill>
                  <a:schemeClr val="accent1">
                    <a:lumMod val="75000"/>
                  </a:schemeClr>
                </a:solidFill>
                <a:latin typeface="Cambria" panose="02040503050406030204" pitchFamily="18" charset="0"/>
                <a:ea typeface="Cambria" panose="02040503050406030204" pitchFamily="18" charset="0"/>
              </a:rPr>
            </a:br>
            <a:r>
              <a:rPr lang="en-US" sz="3600" b="1" dirty="0" smtClean="0">
                <a:solidFill>
                  <a:schemeClr val="accent1">
                    <a:lumMod val="75000"/>
                  </a:schemeClr>
                </a:solidFill>
                <a:latin typeface="Cambria" panose="02040503050406030204" pitchFamily="18" charset="0"/>
                <a:ea typeface="Cambria" panose="02040503050406030204" pitchFamily="18" charset="0"/>
              </a:rPr>
              <a:t>Fundamentals of </a:t>
            </a:r>
            <a:r>
              <a:rPr sz="3600" b="1" dirty="0" smtClean="0">
                <a:solidFill>
                  <a:schemeClr val="accent1">
                    <a:lumMod val="75000"/>
                  </a:schemeClr>
                </a:solidFill>
                <a:latin typeface="Cambria" panose="02040503050406030204" pitchFamily="18" charset="0"/>
                <a:ea typeface="Cambria" panose="02040503050406030204" pitchFamily="18" charset="0"/>
              </a:rPr>
              <a:t>Remote </a:t>
            </a:r>
            <a:r>
              <a:rPr sz="3600" b="1" dirty="0" smtClean="0">
                <a:solidFill>
                  <a:schemeClr val="accent1">
                    <a:lumMod val="75000"/>
                  </a:schemeClr>
                </a:solidFill>
                <a:latin typeface="Cambria" panose="02040503050406030204" pitchFamily="18" charset="0"/>
                <a:ea typeface="Cambria" panose="02040503050406030204" pitchFamily="18" charset="0"/>
              </a:rPr>
              <a:t>Sensing</a:t>
            </a:r>
            <a:br>
              <a:rPr sz="3600" b="1" dirty="0" smtClean="0">
                <a:solidFill>
                  <a:schemeClr val="accent1">
                    <a:lumMod val="75000"/>
                  </a:schemeClr>
                </a:solidFill>
                <a:latin typeface="Cambria" panose="02040503050406030204" pitchFamily="18" charset="0"/>
                <a:ea typeface="Cambria" panose="02040503050406030204" pitchFamily="18" charset="0"/>
              </a:rPr>
            </a:br>
            <a:r>
              <a:rPr sz="3600" b="1" dirty="0" smtClean="0">
                <a:solidFill>
                  <a:schemeClr val="accent1">
                    <a:lumMod val="75000"/>
                  </a:schemeClr>
                </a:solidFill>
                <a:latin typeface="Cambria" panose="02040503050406030204" pitchFamily="18" charset="0"/>
                <a:ea typeface="Cambria" panose="02040503050406030204" pitchFamily="18" charset="0"/>
              </a:rPr>
              <a:t>  </a:t>
            </a:r>
            <a:endParaRPr lang="en-US" sz="3600" b="1" dirty="0">
              <a:solidFill>
                <a:schemeClr val="accent1">
                  <a:lumMod val="75000"/>
                </a:schemeClr>
              </a:solidFill>
              <a:latin typeface="Cambria" panose="02040503050406030204" pitchFamily="18" charset="0"/>
              <a:ea typeface="Cambria" panose="02040503050406030204" pitchFamily="18" charset="0"/>
            </a:endParaRPr>
          </a:p>
        </p:txBody>
      </p:sp>
      <p:sp>
        <p:nvSpPr>
          <p:cNvPr id="4" name="Title 1"/>
          <p:cNvSpPr txBox="1">
            <a:spLocks/>
          </p:cNvSpPr>
          <p:nvPr/>
        </p:nvSpPr>
        <p:spPr>
          <a:xfrm>
            <a:off x="914400" y="4191000"/>
            <a:ext cx="7391400" cy="1458565"/>
          </a:xfrm>
          <a:prstGeom prst="rect">
            <a:avLst/>
          </a:prstGeom>
        </p:spPr>
        <p:txBody>
          <a:bodyPr vert="horz" lIns="91440" tIns="45720" rIns="91440" bIns="45720" rtlCol="0" anchor="b">
            <a:normAutofit fontScale="97500"/>
          </a:bodyPr>
          <a:lstStyle>
            <a:lvl1pPr algn="ctr" defTabSz="685800" rtl="0" eaLnBrk="1" latinLnBrk="0" hangingPunct="1">
              <a:lnSpc>
                <a:spcPct val="90000"/>
              </a:lnSpc>
              <a:spcBef>
                <a:spcPct val="0"/>
              </a:spcBef>
              <a:buNone/>
              <a:defRPr sz="4500" kern="1200">
                <a:solidFill>
                  <a:schemeClr val="tx1"/>
                </a:solidFill>
                <a:latin typeface="+mj-lt"/>
                <a:ea typeface="+mj-ea"/>
                <a:cs typeface="+mj-cs"/>
              </a:defRPr>
            </a:lvl1pPr>
          </a:lstStyle>
          <a:p>
            <a:r>
              <a:rPr lang="en-US" sz="2800" b="1" i="1" dirty="0" smtClean="0">
                <a:solidFill>
                  <a:schemeClr val="tx1">
                    <a:lumMod val="50000"/>
                    <a:lumOff val="50000"/>
                  </a:schemeClr>
                </a:solidFill>
                <a:latin typeface="Cambria" panose="02040503050406030204" pitchFamily="18" charset="0"/>
                <a:ea typeface="Cambria" panose="02040503050406030204" pitchFamily="18" charset="0"/>
              </a:rPr>
              <a:t>“Eye on Sky”</a:t>
            </a:r>
            <a:endParaRPr lang="en-US" sz="2800" b="1" i="1" dirty="0">
              <a:solidFill>
                <a:schemeClr val="tx1">
                  <a:lumMod val="50000"/>
                  <a:lumOff val="50000"/>
                </a:schemeClr>
              </a:solidFill>
              <a:latin typeface="Cambria" panose="02040503050406030204" pitchFamily="18" charset="0"/>
              <a:ea typeface="Cambria" panose="02040503050406030204" pitchFamily="18"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idx="4294967295"/>
          </p:nvPr>
        </p:nvSpPr>
        <p:spPr>
          <a:xfrm>
            <a:off x="914400" y="250257"/>
            <a:ext cx="7772400" cy="685800"/>
          </a:xfrm>
        </p:spPr>
        <p:txBody>
          <a:bodyPr>
            <a:normAutofit fontScale="90000"/>
          </a:bodyPr>
          <a:lstStyle/>
          <a:p>
            <a:r>
              <a:rPr lang="en-US" altLang="en-US" sz="4400" b="1" dirty="0" smtClean="0">
                <a:solidFill>
                  <a:schemeClr val="accent1"/>
                </a:solidFill>
                <a:latin typeface="Cambria" panose="02040503050406030204" pitchFamily="18" charset="0"/>
                <a:ea typeface="Cambria" panose="02040503050406030204" pitchFamily="18" charset="0"/>
              </a:rPr>
              <a:t>Why Remote Sensing(RS)?</a:t>
            </a:r>
          </a:p>
        </p:txBody>
      </p:sp>
      <p:sp>
        <p:nvSpPr>
          <p:cNvPr id="14339" name="Rectangle 3"/>
          <p:cNvSpPr>
            <a:spLocks noChangeArrowheads="1"/>
          </p:cNvSpPr>
          <p:nvPr/>
        </p:nvSpPr>
        <p:spPr bwMode="auto">
          <a:xfrm>
            <a:off x="381000" y="914400"/>
            <a:ext cx="8610600" cy="50475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wrap="squar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buFontTx/>
              <a:buChar char="•"/>
            </a:pPr>
            <a:r>
              <a:rPr lang="en-US" altLang="en-US" sz="2800" dirty="0" smtClean="0"/>
              <a:t>Provides an unique capability for data collection </a:t>
            </a:r>
            <a:r>
              <a:rPr lang="en-US" altLang="en-US" sz="2800" b="1" dirty="0" smtClean="0"/>
              <a:t>without the need to reach</a:t>
            </a:r>
            <a:r>
              <a:rPr lang="en-US" altLang="en-US" sz="2800" dirty="0" smtClean="0"/>
              <a:t> the site. This is specially useful for areas where accessibility is difficult.</a:t>
            </a:r>
          </a:p>
          <a:p>
            <a:pPr>
              <a:spcBef>
                <a:spcPct val="50000"/>
              </a:spcBef>
              <a:buFontTx/>
              <a:buChar char="•"/>
            </a:pPr>
            <a:r>
              <a:rPr lang="en-US" altLang="en-US" sz="2800" dirty="0" smtClean="0"/>
              <a:t>RS provides a </a:t>
            </a:r>
            <a:r>
              <a:rPr lang="en-US" altLang="en-US" sz="2800" b="1" dirty="0" smtClean="0"/>
              <a:t>large coverage </a:t>
            </a:r>
            <a:r>
              <a:rPr lang="en-US" altLang="en-US" sz="2800" dirty="0" smtClean="0"/>
              <a:t>(</a:t>
            </a:r>
            <a:r>
              <a:rPr lang="en-US" altLang="en-US" sz="2800" dirty="0" err="1" smtClean="0"/>
              <a:t>eg</a:t>
            </a:r>
            <a:r>
              <a:rPr lang="en-US" altLang="en-US" sz="2800" dirty="0" smtClean="0"/>
              <a:t>: satellites cover a large area each day) and on a longer run is also </a:t>
            </a:r>
            <a:r>
              <a:rPr lang="en-US" altLang="en-US" sz="2800" b="1" dirty="0" smtClean="0"/>
              <a:t>cost effective</a:t>
            </a:r>
            <a:r>
              <a:rPr lang="en-US" altLang="en-US" sz="2800" dirty="0" smtClean="0"/>
              <a:t>.</a:t>
            </a:r>
          </a:p>
          <a:p>
            <a:pPr>
              <a:spcBef>
                <a:spcPct val="50000"/>
              </a:spcBef>
              <a:buFontTx/>
              <a:buChar char="•"/>
            </a:pPr>
            <a:r>
              <a:rPr lang="en-US" altLang="en-US" sz="2800" dirty="0" smtClean="0"/>
              <a:t>It provides a capability to collect data from a larger area in </a:t>
            </a:r>
            <a:r>
              <a:rPr lang="en-US" altLang="en-US" sz="2800" b="1" dirty="0" smtClean="0"/>
              <a:t>short time</a:t>
            </a:r>
            <a:r>
              <a:rPr lang="en-US" altLang="en-US" sz="2800" dirty="0" smtClean="0"/>
              <a:t>.</a:t>
            </a:r>
            <a:endParaRPr lang="en-US" altLang="en-US" sz="2800" dirty="0"/>
          </a:p>
          <a:p>
            <a:pPr>
              <a:spcBef>
                <a:spcPct val="50000"/>
              </a:spcBef>
              <a:buFontTx/>
              <a:buChar char="•"/>
            </a:pPr>
            <a:r>
              <a:rPr lang="en-US" altLang="en-US" sz="2800" dirty="0" smtClean="0"/>
              <a:t>Repetitive coverage provides data for </a:t>
            </a:r>
            <a:r>
              <a:rPr lang="en-US" altLang="en-US" sz="2800" b="1" dirty="0" smtClean="0"/>
              <a:t>change analysis </a:t>
            </a:r>
            <a:r>
              <a:rPr lang="en-US" altLang="en-US" sz="2800" dirty="0" smtClean="0"/>
              <a:t>geographic phenomena such as land cover, vegetation, weather,  ice and snow cover, etc. </a:t>
            </a:r>
            <a:endParaRPr lang="en-US" altLang="en-US" sz="2800" dirty="0"/>
          </a:p>
        </p:txBody>
      </p:sp>
    </p:spTree>
    <p:extLst>
      <p:ext uri="{BB962C8B-B14F-4D97-AF65-F5344CB8AC3E}">
        <p14:creationId xmlns:p14="http://schemas.microsoft.com/office/powerpoint/2010/main" val="2208389165"/>
      </p:ext>
    </p:extLst>
  </p:cSld>
  <p:clrMapOvr>
    <a:masterClrMapping/>
  </p:clrMapOvr>
  <p:transition spd="slow"/>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Image result for electromagnetic wav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39252" y="3200400"/>
            <a:ext cx="4912403" cy="343589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1524000" y="152400"/>
            <a:ext cx="5867400" cy="584775"/>
          </a:xfrm>
          <a:prstGeom prst="rect">
            <a:avLst/>
          </a:prstGeom>
          <a:noFill/>
        </p:spPr>
        <p:txBody>
          <a:bodyPr wrap="square" rtlCol="0">
            <a:spAutoFit/>
          </a:bodyPr>
          <a:lstStyle/>
          <a:p>
            <a:r>
              <a:rPr lang="en-US" sz="3200" b="1" dirty="0" smtClean="0">
                <a:solidFill>
                  <a:schemeClr val="accent1">
                    <a:lumMod val="75000"/>
                  </a:schemeClr>
                </a:solidFill>
                <a:latin typeface="Cambria" panose="02040503050406030204" pitchFamily="18" charset="0"/>
                <a:ea typeface="Cambria" panose="02040503050406030204" pitchFamily="18" charset="0"/>
              </a:rPr>
              <a:t>Electromagnetic Radiation</a:t>
            </a:r>
            <a:endParaRPr lang="en-US" sz="3200" b="1" dirty="0">
              <a:solidFill>
                <a:schemeClr val="accent1">
                  <a:lumMod val="75000"/>
                </a:schemeClr>
              </a:solidFill>
              <a:latin typeface="Cambria" panose="02040503050406030204" pitchFamily="18" charset="0"/>
              <a:ea typeface="Cambria" panose="02040503050406030204" pitchFamily="18" charset="0"/>
            </a:endParaRPr>
          </a:p>
        </p:txBody>
      </p:sp>
      <p:sp>
        <p:nvSpPr>
          <p:cNvPr id="3" name="TextBox 2"/>
          <p:cNvSpPr txBox="1"/>
          <p:nvPr/>
        </p:nvSpPr>
        <p:spPr>
          <a:xfrm>
            <a:off x="152400" y="727550"/>
            <a:ext cx="8915400" cy="1323439"/>
          </a:xfrm>
          <a:prstGeom prst="rect">
            <a:avLst/>
          </a:prstGeom>
          <a:noFill/>
        </p:spPr>
        <p:txBody>
          <a:bodyPr wrap="square" rtlCol="0">
            <a:spAutoFit/>
          </a:bodyPr>
          <a:lstStyle/>
          <a:p>
            <a:r>
              <a:rPr lang="en-US" sz="2000" b="1" dirty="0" smtClean="0">
                <a:ea typeface="Cambria" panose="02040503050406030204" pitchFamily="18" charset="0"/>
              </a:rPr>
              <a:t>Electromagnetic radiation(from Sun or other active sources) is the basis of Remote Sensing.</a:t>
            </a:r>
          </a:p>
          <a:p>
            <a:r>
              <a:rPr lang="en-US" sz="2000" b="1" dirty="0" smtClean="0">
                <a:ea typeface="Cambria" panose="02040503050406030204" pitchFamily="18" charset="0"/>
              </a:rPr>
              <a:t>Electromagnetic radiation are waves (sometimes also modelled as particles called photons).</a:t>
            </a:r>
            <a:endParaRPr lang="en-US" sz="2000" b="1" dirty="0">
              <a:ea typeface="Cambria" panose="02040503050406030204" pitchFamily="18" charset="0"/>
            </a:endParaRPr>
          </a:p>
        </p:txBody>
      </p:sp>
      <p:pic>
        <p:nvPicPr>
          <p:cNvPr id="1026" name="Picture 2" descr="Image result for electromagnetic wav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2421908"/>
            <a:ext cx="5026025" cy="24627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913326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524000" y="76200"/>
            <a:ext cx="5867400" cy="584775"/>
          </a:xfrm>
          <a:prstGeom prst="rect">
            <a:avLst/>
          </a:prstGeom>
          <a:noFill/>
        </p:spPr>
        <p:txBody>
          <a:bodyPr wrap="square" rtlCol="0">
            <a:spAutoFit/>
          </a:bodyPr>
          <a:lstStyle/>
          <a:p>
            <a:r>
              <a:rPr lang="en-US" sz="3200" b="1" dirty="0" smtClean="0">
                <a:solidFill>
                  <a:schemeClr val="accent1">
                    <a:lumMod val="75000"/>
                  </a:schemeClr>
                </a:solidFill>
                <a:latin typeface="Cambria" panose="02040503050406030204" pitchFamily="18" charset="0"/>
                <a:ea typeface="Cambria" panose="02040503050406030204" pitchFamily="18" charset="0"/>
              </a:rPr>
              <a:t>Electromagnetic Spectrum</a:t>
            </a:r>
            <a:endParaRPr lang="en-US" sz="3200" b="1" dirty="0">
              <a:solidFill>
                <a:schemeClr val="accent1">
                  <a:lumMod val="75000"/>
                </a:schemeClr>
              </a:solidFill>
              <a:latin typeface="Cambria" panose="02040503050406030204" pitchFamily="18" charset="0"/>
              <a:ea typeface="Cambria" panose="02040503050406030204" pitchFamily="18" charset="0"/>
            </a:endParaRPr>
          </a:p>
        </p:txBody>
      </p:sp>
      <p:sp>
        <p:nvSpPr>
          <p:cNvPr id="3" name="TextBox 2"/>
          <p:cNvSpPr txBox="1"/>
          <p:nvPr/>
        </p:nvSpPr>
        <p:spPr>
          <a:xfrm>
            <a:off x="228600" y="609600"/>
            <a:ext cx="8915400" cy="1077218"/>
          </a:xfrm>
          <a:prstGeom prst="rect">
            <a:avLst/>
          </a:prstGeom>
          <a:noFill/>
        </p:spPr>
        <p:txBody>
          <a:bodyPr wrap="square" rtlCol="0">
            <a:spAutoFit/>
          </a:bodyPr>
          <a:lstStyle/>
          <a:p>
            <a:r>
              <a:rPr lang="en-US" sz="3200" dirty="0" smtClean="0">
                <a:ea typeface="Cambria" panose="02040503050406030204" pitchFamily="18" charset="0"/>
              </a:rPr>
              <a:t>The </a:t>
            </a:r>
            <a:r>
              <a:rPr lang="en-US" sz="3200" b="1" dirty="0" smtClean="0">
                <a:ea typeface="Cambria" panose="02040503050406030204" pitchFamily="18" charset="0"/>
              </a:rPr>
              <a:t>total range </a:t>
            </a:r>
            <a:r>
              <a:rPr lang="en-US" sz="3200" dirty="0" smtClean="0">
                <a:ea typeface="Cambria" panose="02040503050406030204" pitchFamily="18" charset="0"/>
              </a:rPr>
              <a:t>of wavelengths of Electromagnetic radiation is called Electromagnetic Spectrum.</a:t>
            </a:r>
            <a:endParaRPr lang="en-US" sz="3200" dirty="0">
              <a:ea typeface="Cambria" panose="02040503050406030204" pitchFamily="18" charset="0"/>
            </a:endParaRPr>
          </a:p>
        </p:txBody>
      </p:sp>
      <p:pic>
        <p:nvPicPr>
          <p:cNvPr id="3074" name="Picture 2" descr="https://img.purch.com/h/1400/aHR0cDovL3d3dy5saXZlc2NpZW5jZS5jb20vaW1hZ2VzL2kvMDAwLzA3NC82MDcvb3JpZ2luYWwvZW0tc3BlY3RydW0uanBnPzE0MjYyMjM2ND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200" y="1839218"/>
            <a:ext cx="8193087" cy="49102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381210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Image result for electromagnetic spectrum and wavelength"/>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788" y="690265"/>
            <a:ext cx="8979118" cy="48768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286000" y="228600"/>
            <a:ext cx="3923190" cy="461665"/>
          </a:xfrm>
          <a:prstGeom prst="rect">
            <a:avLst/>
          </a:prstGeom>
        </p:spPr>
        <p:txBody>
          <a:bodyPr wrap="none">
            <a:spAutoFit/>
          </a:bodyPr>
          <a:lstStyle/>
          <a:p>
            <a:r>
              <a:rPr lang="en-US" sz="2400" b="1" dirty="0">
                <a:solidFill>
                  <a:schemeClr val="accent1">
                    <a:lumMod val="75000"/>
                  </a:schemeClr>
                </a:solidFill>
                <a:latin typeface="Cambria" panose="02040503050406030204" pitchFamily="18" charset="0"/>
                <a:ea typeface="Cambria" panose="02040503050406030204" pitchFamily="18" charset="0"/>
              </a:rPr>
              <a:t>Electromagnetic Spectrum</a:t>
            </a:r>
          </a:p>
        </p:txBody>
      </p:sp>
      <p:sp>
        <p:nvSpPr>
          <p:cNvPr id="3" name="Rectangle 2"/>
          <p:cNvSpPr/>
          <p:nvPr/>
        </p:nvSpPr>
        <p:spPr>
          <a:xfrm>
            <a:off x="381000" y="5715000"/>
            <a:ext cx="8991600" cy="923330"/>
          </a:xfrm>
          <a:prstGeom prst="rect">
            <a:avLst/>
          </a:prstGeom>
        </p:spPr>
        <p:txBody>
          <a:bodyPr wrap="square">
            <a:spAutoFit/>
          </a:bodyPr>
          <a:lstStyle/>
          <a:p>
            <a:r>
              <a:rPr lang="en-US" dirty="0" smtClean="0">
                <a:solidFill>
                  <a:srgbClr val="000000"/>
                </a:solidFill>
                <a:latin typeface="Arial" panose="020B0604020202020204" pitchFamily="34" charset="0"/>
              </a:rPr>
              <a:t>The </a:t>
            </a:r>
            <a:r>
              <a:rPr lang="en-US" dirty="0">
                <a:solidFill>
                  <a:srgbClr val="000000"/>
                </a:solidFill>
                <a:latin typeface="Arial" panose="020B0604020202020204" pitchFamily="34" charset="0"/>
              </a:rPr>
              <a:t>electromagnetic spectrum is generally divided into </a:t>
            </a:r>
            <a:r>
              <a:rPr lang="en-US" b="1" dirty="0">
                <a:solidFill>
                  <a:srgbClr val="000000"/>
                </a:solidFill>
                <a:latin typeface="Arial" panose="020B0604020202020204" pitchFamily="34" charset="0"/>
              </a:rPr>
              <a:t>seven regions</a:t>
            </a:r>
            <a:r>
              <a:rPr lang="en-US" dirty="0">
                <a:solidFill>
                  <a:srgbClr val="000000"/>
                </a:solidFill>
                <a:latin typeface="Arial" panose="020B0604020202020204" pitchFamily="34" charset="0"/>
              </a:rPr>
              <a:t>, in order of decreasing wavelength and increasing energy and frequency: radio waves, microwaves, infrared, visible light, ultraviolet, X-rays and gamma rays.</a:t>
            </a:r>
            <a:endParaRPr lang="en-US" dirty="0"/>
          </a:p>
        </p:txBody>
      </p:sp>
    </p:spTree>
    <p:extLst>
      <p:ext uri="{BB962C8B-B14F-4D97-AF65-F5344CB8AC3E}">
        <p14:creationId xmlns:p14="http://schemas.microsoft.com/office/powerpoint/2010/main" val="14237893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779687"/>
            <a:ext cx="9144000" cy="5078313"/>
          </a:xfrm>
          <a:prstGeom prst="rect">
            <a:avLst/>
          </a:prstGeom>
        </p:spPr>
        <p:txBody>
          <a:bodyPr wrap="square">
            <a:spAutoFit/>
          </a:bodyPr>
          <a:lstStyle/>
          <a:p>
            <a:pPr fontAlgn="base"/>
            <a:r>
              <a:rPr lang="en-US" b="1" dirty="0">
                <a:solidFill>
                  <a:schemeClr val="accent1">
                    <a:lumMod val="75000"/>
                  </a:schemeClr>
                </a:solidFill>
                <a:latin typeface="inherit"/>
              </a:rPr>
              <a:t>Radio waves</a:t>
            </a:r>
            <a:endParaRPr lang="en-US" b="1" dirty="0">
              <a:solidFill>
                <a:schemeClr val="accent1">
                  <a:lumMod val="75000"/>
                </a:schemeClr>
              </a:solidFill>
              <a:latin typeface="Open Sans"/>
            </a:endParaRPr>
          </a:p>
          <a:p>
            <a:pPr fontAlgn="base"/>
            <a:r>
              <a:rPr lang="en-US" dirty="0">
                <a:solidFill>
                  <a:srgbClr val="5B5B5B"/>
                </a:solidFill>
                <a:latin typeface="Open Sans"/>
              </a:rPr>
              <a:t>Radio waves are at the lowest range of the EM spectrum, with frequencies of up to about 30 billion hertz, or 30 gigahertz (GHz), and wavelengths greater than about 10 millimeters (0.4 inches). Radio is used primarily for communications including voice, data and entertainment media</a:t>
            </a:r>
            <a:r>
              <a:rPr lang="en-US" dirty="0" smtClean="0">
                <a:solidFill>
                  <a:srgbClr val="5B5B5B"/>
                </a:solidFill>
                <a:latin typeface="Open Sans"/>
              </a:rPr>
              <a:t>.</a:t>
            </a:r>
          </a:p>
          <a:p>
            <a:pPr fontAlgn="base"/>
            <a:endParaRPr lang="en-US" dirty="0" smtClean="0">
              <a:solidFill>
                <a:srgbClr val="5B5B5B"/>
              </a:solidFill>
              <a:latin typeface="Open Sans"/>
            </a:endParaRPr>
          </a:p>
          <a:p>
            <a:pPr fontAlgn="base"/>
            <a:r>
              <a:rPr lang="en-US" b="1" dirty="0">
                <a:solidFill>
                  <a:schemeClr val="accent1">
                    <a:lumMod val="75000"/>
                  </a:schemeClr>
                </a:solidFill>
                <a:latin typeface="inherit"/>
              </a:rPr>
              <a:t>Microwaves</a:t>
            </a:r>
          </a:p>
          <a:p>
            <a:pPr fontAlgn="base"/>
            <a:r>
              <a:rPr lang="en-US" dirty="0">
                <a:solidFill>
                  <a:srgbClr val="5B5B5B"/>
                </a:solidFill>
                <a:latin typeface="Open Sans"/>
              </a:rPr>
              <a:t>Microwaves fall in the range of the EM spectrum between radio and IR. They have frequencies from about 3 GHz up to about 30 trillion hertz, or 30 terahertz (THz), and wavelengths of about 10 mm (0.4 inches) to 100 micrometers (</a:t>
            </a:r>
            <a:r>
              <a:rPr lang="en-US" dirty="0" err="1">
                <a:solidFill>
                  <a:srgbClr val="5B5B5B"/>
                </a:solidFill>
                <a:latin typeface="Open Sans"/>
              </a:rPr>
              <a:t>μm</a:t>
            </a:r>
            <a:r>
              <a:rPr lang="en-US" dirty="0">
                <a:solidFill>
                  <a:srgbClr val="5B5B5B"/>
                </a:solidFill>
                <a:latin typeface="Open Sans"/>
              </a:rPr>
              <a:t>), or 0.004 inches. Microwaves are used for high-bandwidth communications, radar and as a heat source for microwave ovens and industrial applications.</a:t>
            </a:r>
          </a:p>
          <a:p>
            <a:pPr fontAlgn="base"/>
            <a:endParaRPr lang="en-US" b="1" dirty="0" smtClean="0">
              <a:solidFill>
                <a:schemeClr val="accent1">
                  <a:lumMod val="75000"/>
                </a:schemeClr>
              </a:solidFill>
              <a:latin typeface="inherit"/>
            </a:endParaRPr>
          </a:p>
          <a:p>
            <a:pPr fontAlgn="base"/>
            <a:r>
              <a:rPr lang="en-US" b="1" dirty="0" smtClean="0">
                <a:solidFill>
                  <a:schemeClr val="accent1">
                    <a:lumMod val="75000"/>
                  </a:schemeClr>
                </a:solidFill>
                <a:latin typeface="inherit"/>
              </a:rPr>
              <a:t>Infrared </a:t>
            </a:r>
            <a:endParaRPr lang="en-US" b="1" dirty="0">
              <a:solidFill>
                <a:schemeClr val="accent1">
                  <a:lumMod val="75000"/>
                </a:schemeClr>
              </a:solidFill>
              <a:latin typeface="inherit"/>
            </a:endParaRPr>
          </a:p>
          <a:p>
            <a:pPr fontAlgn="base"/>
            <a:r>
              <a:rPr lang="en-US" b="1" dirty="0">
                <a:solidFill>
                  <a:schemeClr val="accent1">
                    <a:lumMod val="75000"/>
                  </a:schemeClr>
                </a:solidFill>
                <a:latin typeface="inherit"/>
              </a:rPr>
              <a:t>Visible Light</a:t>
            </a:r>
          </a:p>
          <a:p>
            <a:pPr fontAlgn="base"/>
            <a:r>
              <a:rPr lang="en-US" b="1" dirty="0" err="1">
                <a:solidFill>
                  <a:schemeClr val="accent1">
                    <a:lumMod val="75000"/>
                  </a:schemeClr>
                </a:solidFill>
                <a:latin typeface="inherit"/>
              </a:rPr>
              <a:t>UltraViolet</a:t>
            </a:r>
            <a:endParaRPr lang="en-US" b="1" dirty="0">
              <a:solidFill>
                <a:schemeClr val="accent1">
                  <a:lumMod val="75000"/>
                </a:schemeClr>
              </a:solidFill>
              <a:latin typeface="inherit"/>
            </a:endParaRPr>
          </a:p>
          <a:p>
            <a:pPr fontAlgn="base"/>
            <a:r>
              <a:rPr lang="en-US" b="1" dirty="0">
                <a:solidFill>
                  <a:schemeClr val="accent1">
                    <a:lumMod val="75000"/>
                  </a:schemeClr>
                </a:solidFill>
                <a:latin typeface="inherit"/>
              </a:rPr>
              <a:t>X-ray</a:t>
            </a:r>
          </a:p>
          <a:p>
            <a:pPr fontAlgn="base"/>
            <a:r>
              <a:rPr lang="en-US" b="1" dirty="0">
                <a:solidFill>
                  <a:schemeClr val="accent1">
                    <a:lumMod val="75000"/>
                  </a:schemeClr>
                </a:solidFill>
                <a:latin typeface="inherit"/>
              </a:rPr>
              <a:t>Gamma</a:t>
            </a:r>
          </a:p>
        </p:txBody>
      </p:sp>
      <p:pic>
        <p:nvPicPr>
          <p:cNvPr id="3" name="Picture 2" descr="https://img.purch.com/h/1400/aHR0cDovL3d3dy5saXZlc2NpZW5jZS5jb20vaW1hZ2VzL2kvMDAwLzA3NC82MDcvb3JpZ2luYWwvZW0tc3BlY3RydW0uanBnPzE0MjYyMjM2NDE="/>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p:blipFill>
        <p:spPr bwMode="auto">
          <a:xfrm>
            <a:off x="266699" y="0"/>
            <a:ext cx="8705155" cy="1676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05781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779687"/>
            <a:ext cx="9144000" cy="5078313"/>
          </a:xfrm>
          <a:prstGeom prst="rect">
            <a:avLst/>
          </a:prstGeom>
        </p:spPr>
        <p:txBody>
          <a:bodyPr wrap="square">
            <a:spAutoFit/>
          </a:bodyPr>
          <a:lstStyle/>
          <a:p>
            <a:pPr fontAlgn="base"/>
            <a:r>
              <a:rPr lang="en-US" b="1" dirty="0">
                <a:solidFill>
                  <a:schemeClr val="accent1">
                    <a:lumMod val="75000"/>
                  </a:schemeClr>
                </a:solidFill>
                <a:latin typeface="inherit"/>
              </a:rPr>
              <a:t>Radio waves</a:t>
            </a:r>
            <a:endParaRPr lang="en-US" b="1" dirty="0">
              <a:solidFill>
                <a:schemeClr val="accent1">
                  <a:lumMod val="75000"/>
                </a:schemeClr>
              </a:solidFill>
              <a:latin typeface="Open Sans"/>
            </a:endParaRPr>
          </a:p>
          <a:p>
            <a:pPr fontAlgn="base"/>
            <a:r>
              <a:rPr lang="en-US" b="1" dirty="0" smtClean="0">
                <a:solidFill>
                  <a:schemeClr val="accent1">
                    <a:lumMod val="75000"/>
                  </a:schemeClr>
                </a:solidFill>
                <a:latin typeface="inherit"/>
              </a:rPr>
              <a:t>Microwaves</a:t>
            </a:r>
            <a:endParaRPr lang="en-US" b="1" dirty="0">
              <a:solidFill>
                <a:schemeClr val="accent1">
                  <a:lumMod val="75000"/>
                </a:schemeClr>
              </a:solidFill>
              <a:latin typeface="inherit"/>
            </a:endParaRPr>
          </a:p>
          <a:p>
            <a:pPr fontAlgn="base"/>
            <a:endParaRPr lang="en-US" b="1" dirty="0" smtClean="0">
              <a:solidFill>
                <a:schemeClr val="accent1">
                  <a:lumMod val="75000"/>
                </a:schemeClr>
              </a:solidFill>
              <a:latin typeface="inherit"/>
            </a:endParaRPr>
          </a:p>
          <a:p>
            <a:pPr fontAlgn="base"/>
            <a:r>
              <a:rPr lang="en-US" b="1" dirty="0" smtClean="0">
                <a:solidFill>
                  <a:schemeClr val="accent1">
                    <a:lumMod val="75000"/>
                  </a:schemeClr>
                </a:solidFill>
                <a:latin typeface="inherit"/>
              </a:rPr>
              <a:t>Infrared </a:t>
            </a:r>
          </a:p>
          <a:p>
            <a:pPr fontAlgn="base"/>
            <a:r>
              <a:rPr lang="en-US" dirty="0">
                <a:solidFill>
                  <a:srgbClr val="5B5B5B"/>
                </a:solidFill>
                <a:latin typeface="Open Sans"/>
              </a:rPr>
              <a:t>Infrared is in the range of the EM spectrum between microwaves and visible light. IR has frequencies from about 30 THz up to about 400 THz and wavelengths of about 100 </a:t>
            </a:r>
            <a:r>
              <a:rPr lang="en-US" dirty="0" err="1">
                <a:solidFill>
                  <a:srgbClr val="5B5B5B"/>
                </a:solidFill>
                <a:latin typeface="Open Sans"/>
              </a:rPr>
              <a:t>μm</a:t>
            </a:r>
            <a:r>
              <a:rPr lang="en-US" dirty="0">
                <a:solidFill>
                  <a:srgbClr val="5B5B5B"/>
                </a:solidFill>
                <a:latin typeface="Open Sans"/>
              </a:rPr>
              <a:t> (0.004 inches) to 740 nanometers (nm), or 0.00003 inches. IR light is invisible to human eyes, but we can feel it as heat if the intensity is sufficient.</a:t>
            </a:r>
          </a:p>
          <a:p>
            <a:pPr fontAlgn="base"/>
            <a:endParaRPr lang="en-US" b="1" dirty="0">
              <a:solidFill>
                <a:schemeClr val="accent1">
                  <a:lumMod val="75000"/>
                </a:schemeClr>
              </a:solidFill>
              <a:latin typeface="inherit"/>
            </a:endParaRPr>
          </a:p>
          <a:p>
            <a:pPr fontAlgn="base"/>
            <a:r>
              <a:rPr lang="en-US" b="1" dirty="0">
                <a:solidFill>
                  <a:schemeClr val="accent1">
                    <a:lumMod val="75000"/>
                  </a:schemeClr>
                </a:solidFill>
                <a:latin typeface="inherit"/>
              </a:rPr>
              <a:t>Visible </a:t>
            </a:r>
            <a:r>
              <a:rPr lang="en-US" b="1" dirty="0" smtClean="0">
                <a:solidFill>
                  <a:schemeClr val="accent1">
                    <a:lumMod val="75000"/>
                  </a:schemeClr>
                </a:solidFill>
                <a:latin typeface="inherit"/>
              </a:rPr>
              <a:t>Light</a:t>
            </a:r>
          </a:p>
          <a:p>
            <a:pPr fontAlgn="base"/>
            <a:r>
              <a:rPr lang="en-US" dirty="0">
                <a:solidFill>
                  <a:srgbClr val="5B5B5B"/>
                </a:solidFill>
                <a:latin typeface="Open Sans"/>
              </a:rPr>
              <a:t>Visible light is found in the middle of the EM spectrum, between IR and UV. It has frequencies of about 400 THz to 800 THz and wavelengths of about 740 nm (0.00003 inches) to 380 nm (.000015 inches). More generally, visible light is defined as the wavelengths that are visible to most human eyes</a:t>
            </a:r>
            <a:r>
              <a:rPr lang="en-US" dirty="0" smtClean="0">
                <a:solidFill>
                  <a:srgbClr val="5B5B5B"/>
                </a:solidFill>
                <a:latin typeface="Open Sans"/>
              </a:rPr>
              <a:t>.</a:t>
            </a:r>
          </a:p>
          <a:p>
            <a:pPr fontAlgn="base"/>
            <a:endParaRPr lang="en-US" dirty="0">
              <a:solidFill>
                <a:srgbClr val="5B5B5B"/>
              </a:solidFill>
              <a:latin typeface="Open Sans"/>
            </a:endParaRPr>
          </a:p>
          <a:p>
            <a:pPr fontAlgn="base"/>
            <a:r>
              <a:rPr lang="en-US" b="1" dirty="0" err="1">
                <a:solidFill>
                  <a:schemeClr val="accent1">
                    <a:lumMod val="75000"/>
                  </a:schemeClr>
                </a:solidFill>
                <a:latin typeface="inherit"/>
              </a:rPr>
              <a:t>UltraViolet</a:t>
            </a:r>
            <a:endParaRPr lang="en-US" b="1" dirty="0">
              <a:solidFill>
                <a:schemeClr val="accent1">
                  <a:lumMod val="75000"/>
                </a:schemeClr>
              </a:solidFill>
              <a:latin typeface="inherit"/>
            </a:endParaRPr>
          </a:p>
          <a:p>
            <a:pPr fontAlgn="base"/>
            <a:r>
              <a:rPr lang="en-US" b="1" dirty="0">
                <a:solidFill>
                  <a:schemeClr val="accent1">
                    <a:lumMod val="75000"/>
                  </a:schemeClr>
                </a:solidFill>
                <a:latin typeface="inherit"/>
              </a:rPr>
              <a:t>X-ray</a:t>
            </a:r>
          </a:p>
          <a:p>
            <a:pPr fontAlgn="base"/>
            <a:r>
              <a:rPr lang="en-US" b="1" dirty="0">
                <a:solidFill>
                  <a:schemeClr val="accent1">
                    <a:lumMod val="75000"/>
                  </a:schemeClr>
                </a:solidFill>
                <a:latin typeface="inherit"/>
              </a:rPr>
              <a:t>Gamma</a:t>
            </a:r>
          </a:p>
        </p:txBody>
      </p:sp>
      <p:pic>
        <p:nvPicPr>
          <p:cNvPr id="3" name="Picture 2" descr="https://img.purch.com/h/1400/aHR0cDovL3d3dy5saXZlc2NpZW5jZS5jb20vaW1hZ2VzL2kvMDAwLzA3NC82MDcvb3JpZ2luYWwvZW0tc3BlY3RydW0uanBnPzE0MjYyMjM2NDE="/>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p:blipFill>
        <p:spPr bwMode="auto">
          <a:xfrm>
            <a:off x="266699" y="0"/>
            <a:ext cx="8705155" cy="1676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598502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https://img.purch.com/h/1400/aHR0cDovL3d3dy5saXZlc2NpZW5jZS5jb20vaW1hZ2VzL2kvMDAwLzA3NC82MDcvb3JpZ2luYWwvZW0tc3BlY3RydW0uanBnPzE0MjYyMjM2NDE="/>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p:blipFill>
        <p:spPr bwMode="auto">
          <a:xfrm>
            <a:off x="152400" y="0"/>
            <a:ext cx="8705155" cy="16764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76200" y="1548110"/>
            <a:ext cx="9144000" cy="5386090"/>
          </a:xfrm>
          <a:prstGeom prst="rect">
            <a:avLst/>
          </a:prstGeom>
        </p:spPr>
        <p:txBody>
          <a:bodyPr wrap="square">
            <a:spAutoFit/>
          </a:bodyPr>
          <a:lstStyle/>
          <a:p>
            <a:pPr fontAlgn="base"/>
            <a:r>
              <a:rPr lang="en-US" sz="1400" b="1" dirty="0">
                <a:solidFill>
                  <a:schemeClr val="accent1">
                    <a:lumMod val="75000"/>
                  </a:schemeClr>
                </a:solidFill>
                <a:latin typeface="inherit"/>
              </a:rPr>
              <a:t>Radio waves</a:t>
            </a:r>
            <a:endParaRPr lang="en-US" sz="1400" b="1" dirty="0">
              <a:solidFill>
                <a:schemeClr val="accent1">
                  <a:lumMod val="75000"/>
                </a:schemeClr>
              </a:solidFill>
              <a:latin typeface="Open Sans"/>
            </a:endParaRPr>
          </a:p>
          <a:p>
            <a:pPr fontAlgn="base"/>
            <a:r>
              <a:rPr lang="en-US" sz="1400" b="1" dirty="0" smtClean="0">
                <a:solidFill>
                  <a:schemeClr val="accent1">
                    <a:lumMod val="75000"/>
                  </a:schemeClr>
                </a:solidFill>
                <a:latin typeface="inherit"/>
              </a:rPr>
              <a:t>Microwaves</a:t>
            </a:r>
            <a:endParaRPr lang="en-US" sz="1400" b="1" dirty="0">
              <a:solidFill>
                <a:schemeClr val="accent1">
                  <a:lumMod val="75000"/>
                </a:schemeClr>
              </a:solidFill>
              <a:latin typeface="inherit"/>
            </a:endParaRPr>
          </a:p>
          <a:p>
            <a:pPr fontAlgn="base"/>
            <a:r>
              <a:rPr lang="en-US" sz="1400" b="1" dirty="0" smtClean="0">
                <a:solidFill>
                  <a:schemeClr val="accent1">
                    <a:lumMod val="75000"/>
                  </a:schemeClr>
                </a:solidFill>
                <a:latin typeface="inherit"/>
              </a:rPr>
              <a:t>Infrared </a:t>
            </a:r>
          </a:p>
          <a:p>
            <a:pPr fontAlgn="base"/>
            <a:r>
              <a:rPr lang="en-US" sz="1400" b="1" dirty="0" smtClean="0">
                <a:solidFill>
                  <a:schemeClr val="accent1">
                    <a:lumMod val="75000"/>
                  </a:schemeClr>
                </a:solidFill>
                <a:latin typeface="inherit"/>
              </a:rPr>
              <a:t>Visible Light</a:t>
            </a:r>
          </a:p>
          <a:p>
            <a:pPr fontAlgn="base"/>
            <a:endParaRPr lang="en-US" b="1" dirty="0" smtClean="0">
              <a:solidFill>
                <a:schemeClr val="accent1">
                  <a:lumMod val="75000"/>
                </a:schemeClr>
              </a:solidFill>
              <a:latin typeface="inherit"/>
            </a:endParaRPr>
          </a:p>
          <a:p>
            <a:pPr fontAlgn="base"/>
            <a:r>
              <a:rPr lang="en-US" b="1" dirty="0" err="1" smtClean="0">
                <a:solidFill>
                  <a:schemeClr val="accent1">
                    <a:lumMod val="75000"/>
                  </a:schemeClr>
                </a:solidFill>
                <a:latin typeface="inherit"/>
              </a:rPr>
              <a:t>UltraViolet</a:t>
            </a:r>
            <a:endParaRPr lang="en-US" b="1" dirty="0" smtClean="0">
              <a:solidFill>
                <a:schemeClr val="accent1">
                  <a:lumMod val="75000"/>
                </a:schemeClr>
              </a:solidFill>
              <a:latin typeface="inherit"/>
            </a:endParaRPr>
          </a:p>
          <a:p>
            <a:pPr fontAlgn="base"/>
            <a:r>
              <a:rPr lang="en-US" dirty="0">
                <a:solidFill>
                  <a:srgbClr val="5B5B5B"/>
                </a:solidFill>
                <a:latin typeface="Open Sans"/>
              </a:rPr>
              <a:t>Ultraviolet light is in the range of the EM spectrum between visible light and X-rays. It has frequencies of about 8 × 1014 to 3 × 1016 Hz and wavelengths of about 380 nm (.000015 inches) to about 10 nm (0.0000004 inches). UV light is a component of sunlight; however, it is invisible to the human eye. It has numerous medical and industrial applications, but it can damage living tissue.</a:t>
            </a:r>
          </a:p>
          <a:p>
            <a:pPr fontAlgn="base"/>
            <a:r>
              <a:rPr lang="en-US" b="1" dirty="0" smtClean="0">
                <a:solidFill>
                  <a:schemeClr val="accent1">
                    <a:lumMod val="75000"/>
                  </a:schemeClr>
                </a:solidFill>
                <a:latin typeface="inherit"/>
              </a:rPr>
              <a:t>X-ray</a:t>
            </a:r>
          </a:p>
          <a:p>
            <a:pPr fontAlgn="base"/>
            <a:r>
              <a:rPr lang="en-US" dirty="0">
                <a:solidFill>
                  <a:srgbClr val="5B5B5B"/>
                </a:solidFill>
                <a:latin typeface="Open Sans"/>
              </a:rPr>
              <a:t>X-rays are roughly classified into two types: soft X-rays and hard X-rays. Soft X-rays comprise the range of the EM spectrum between UV and gamma rays. Soft X-rays have frequencies of about 3 × 1016 to about 1018 Hz and wavelengths of about 10 nm (4 × 10−7 inches) to about 100 </a:t>
            </a:r>
            <a:r>
              <a:rPr lang="en-US" dirty="0" err="1">
                <a:solidFill>
                  <a:srgbClr val="5B5B5B"/>
                </a:solidFill>
                <a:latin typeface="Open Sans"/>
              </a:rPr>
              <a:t>picometers</a:t>
            </a:r>
            <a:r>
              <a:rPr lang="en-US" dirty="0">
                <a:solidFill>
                  <a:srgbClr val="5B5B5B"/>
                </a:solidFill>
                <a:latin typeface="Open Sans"/>
              </a:rPr>
              <a:t> (pm), or 4 × 10−8 inches. Hard X-rays occupy the same region of the EM spectrum as gamma rays. The only difference between them is their source: X-rays are produced by accelerating electrons, while gamma rays are produced by atomic nuclei.</a:t>
            </a:r>
          </a:p>
          <a:p>
            <a:pPr fontAlgn="base"/>
            <a:r>
              <a:rPr lang="en-US" b="1" dirty="0">
                <a:solidFill>
                  <a:schemeClr val="accent1">
                    <a:lumMod val="75000"/>
                  </a:schemeClr>
                </a:solidFill>
                <a:latin typeface="inherit"/>
              </a:rPr>
              <a:t>Gamma</a:t>
            </a:r>
          </a:p>
        </p:txBody>
      </p:sp>
    </p:spTree>
    <p:extLst>
      <p:ext uri="{BB962C8B-B14F-4D97-AF65-F5344CB8AC3E}">
        <p14:creationId xmlns:p14="http://schemas.microsoft.com/office/powerpoint/2010/main" val="214349264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https://img.purch.com/h/1400/aHR0cDovL3d3dy5saXZlc2NpZW5jZS5jb20vaW1hZ2VzL2kvMDAwLzA3NC82MDcvb3JpZ2luYWwvZW0tc3BlY3RydW0uanBnPzE0MjYyMjM2NDE="/>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p:blipFill>
        <p:spPr bwMode="auto">
          <a:xfrm>
            <a:off x="152400" y="0"/>
            <a:ext cx="8705155" cy="16764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152400" y="1905000"/>
            <a:ext cx="8610600" cy="4062651"/>
          </a:xfrm>
          <a:prstGeom prst="rect">
            <a:avLst/>
          </a:prstGeom>
        </p:spPr>
        <p:txBody>
          <a:bodyPr wrap="square">
            <a:spAutoFit/>
          </a:bodyPr>
          <a:lstStyle/>
          <a:p>
            <a:pPr fontAlgn="base"/>
            <a:r>
              <a:rPr lang="en-US" sz="2200" b="1" dirty="0">
                <a:solidFill>
                  <a:schemeClr val="accent1">
                    <a:lumMod val="75000"/>
                  </a:schemeClr>
                </a:solidFill>
                <a:latin typeface="inherit"/>
              </a:rPr>
              <a:t>Radio waves</a:t>
            </a:r>
            <a:endParaRPr lang="en-US" sz="2200" b="1" dirty="0">
              <a:solidFill>
                <a:schemeClr val="accent1">
                  <a:lumMod val="75000"/>
                </a:schemeClr>
              </a:solidFill>
              <a:latin typeface="Open Sans"/>
            </a:endParaRPr>
          </a:p>
          <a:p>
            <a:pPr fontAlgn="base"/>
            <a:r>
              <a:rPr lang="en-US" sz="2200" b="1" dirty="0" smtClean="0">
                <a:solidFill>
                  <a:schemeClr val="accent1">
                    <a:lumMod val="75000"/>
                  </a:schemeClr>
                </a:solidFill>
                <a:latin typeface="inherit"/>
              </a:rPr>
              <a:t>Microwaves</a:t>
            </a:r>
            <a:endParaRPr lang="en-US" sz="2200" b="1" dirty="0">
              <a:solidFill>
                <a:schemeClr val="accent1">
                  <a:lumMod val="75000"/>
                </a:schemeClr>
              </a:solidFill>
              <a:latin typeface="inherit"/>
            </a:endParaRPr>
          </a:p>
          <a:p>
            <a:pPr fontAlgn="base"/>
            <a:r>
              <a:rPr lang="en-US" sz="2200" b="1" dirty="0" smtClean="0">
                <a:solidFill>
                  <a:schemeClr val="accent1">
                    <a:lumMod val="75000"/>
                  </a:schemeClr>
                </a:solidFill>
                <a:latin typeface="inherit"/>
              </a:rPr>
              <a:t>Infrared </a:t>
            </a:r>
          </a:p>
          <a:p>
            <a:pPr fontAlgn="base"/>
            <a:r>
              <a:rPr lang="en-US" sz="2200" b="1" dirty="0" smtClean="0">
                <a:solidFill>
                  <a:schemeClr val="accent1">
                    <a:lumMod val="75000"/>
                  </a:schemeClr>
                </a:solidFill>
                <a:latin typeface="inherit"/>
              </a:rPr>
              <a:t>Visible Light</a:t>
            </a:r>
          </a:p>
          <a:p>
            <a:pPr fontAlgn="base"/>
            <a:r>
              <a:rPr lang="en-US" sz="2200" b="1" dirty="0" err="1" smtClean="0">
                <a:solidFill>
                  <a:schemeClr val="accent1">
                    <a:lumMod val="75000"/>
                  </a:schemeClr>
                </a:solidFill>
                <a:latin typeface="inherit"/>
              </a:rPr>
              <a:t>UltraViolet</a:t>
            </a:r>
            <a:endParaRPr lang="en-US" sz="2200" b="1" dirty="0" smtClean="0">
              <a:solidFill>
                <a:schemeClr val="accent1">
                  <a:lumMod val="75000"/>
                </a:schemeClr>
              </a:solidFill>
              <a:latin typeface="inherit"/>
            </a:endParaRPr>
          </a:p>
          <a:p>
            <a:pPr fontAlgn="base"/>
            <a:r>
              <a:rPr lang="en-US" sz="2200" b="1" dirty="0" smtClean="0">
                <a:solidFill>
                  <a:schemeClr val="accent1">
                    <a:lumMod val="75000"/>
                  </a:schemeClr>
                </a:solidFill>
                <a:latin typeface="inherit"/>
              </a:rPr>
              <a:t>X-ray</a:t>
            </a:r>
          </a:p>
          <a:p>
            <a:pPr fontAlgn="base"/>
            <a:endParaRPr lang="en-US" b="1" dirty="0" smtClean="0">
              <a:solidFill>
                <a:schemeClr val="accent1">
                  <a:lumMod val="75000"/>
                </a:schemeClr>
              </a:solidFill>
              <a:latin typeface="inherit"/>
            </a:endParaRPr>
          </a:p>
          <a:p>
            <a:pPr fontAlgn="base"/>
            <a:r>
              <a:rPr lang="en-US" b="1" dirty="0" smtClean="0">
                <a:solidFill>
                  <a:schemeClr val="accent1">
                    <a:lumMod val="75000"/>
                  </a:schemeClr>
                </a:solidFill>
                <a:latin typeface="inherit"/>
              </a:rPr>
              <a:t>Gamma</a:t>
            </a:r>
          </a:p>
          <a:p>
            <a:pPr fontAlgn="base"/>
            <a:r>
              <a:rPr lang="en-US" dirty="0">
                <a:solidFill>
                  <a:srgbClr val="5B5B5B"/>
                </a:solidFill>
                <a:latin typeface="Open Sans"/>
              </a:rPr>
              <a:t>Gamma-rays are in the range of the spectrum above soft X-rays. Gamma-rays have frequencies greater than about 1018 Hz and wavelengths of less than 100 pm (4 × 10−9 inches). Gamma radiation causes damage to living tissue, which makes it useful for killing cancer cells when applied in carefully measured doses to small regions. Uncontrolled exposure, though, is extremely dangerous to humans.</a:t>
            </a:r>
          </a:p>
        </p:txBody>
      </p:sp>
    </p:spTree>
    <p:extLst>
      <p:ext uri="{BB962C8B-B14F-4D97-AF65-F5344CB8AC3E}">
        <p14:creationId xmlns:p14="http://schemas.microsoft.com/office/powerpoint/2010/main" val="100393411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447800" y="2362200"/>
            <a:ext cx="6629400" cy="496887"/>
          </a:xfrm>
          <a:prstGeom prst="rect">
            <a:avLst/>
          </a:prstGeom>
        </p:spPr>
        <p:txBody>
          <a:bodyP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US" sz="2800" b="1" smtClean="0">
                <a:solidFill>
                  <a:schemeClr val="accent1">
                    <a:lumMod val="75000"/>
                  </a:schemeClr>
                </a:solidFill>
                <a:latin typeface="Cambria" panose="02040503050406030204" pitchFamily="18" charset="0"/>
                <a:ea typeface="Cambria" panose="02040503050406030204" pitchFamily="18" charset="0"/>
                <a:cs typeface="Times New Roman" pitchFamily="18" charset="0"/>
              </a:rPr>
              <a:t>Remote Sensing Process</a:t>
            </a:r>
            <a:endParaRPr lang="en-GB" sz="2800" b="1" dirty="0">
              <a:solidFill>
                <a:schemeClr val="accent1">
                  <a:lumMod val="75000"/>
                </a:schemeClr>
              </a:solidFill>
              <a:latin typeface="Cambria" panose="02040503050406030204" pitchFamily="18" charset="0"/>
              <a:ea typeface="Cambria" panose="02040503050406030204" pitchFamily="18" charset="0"/>
              <a:cs typeface="Times New Roman" pitchFamily="18" charset="0"/>
            </a:endParaRPr>
          </a:p>
        </p:txBody>
      </p:sp>
    </p:spTree>
    <p:extLst>
      <p:ext uri="{BB962C8B-B14F-4D97-AF65-F5344CB8AC3E}">
        <p14:creationId xmlns:p14="http://schemas.microsoft.com/office/powerpoint/2010/main" val="35644019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76200"/>
            <a:ext cx="6629400" cy="496887"/>
          </a:xfrm>
        </p:spPr>
        <p:txBody>
          <a:bodyPr>
            <a:normAutofit/>
          </a:bodyPr>
          <a:lstStyle/>
          <a:p>
            <a:pPr algn="ctr"/>
            <a:r>
              <a:rPr lang="en-US" sz="2800" b="1" dirty="0" smtClean="0">
                <a:solidFill>
                  <a:schemeClr val="accent1">
                    <a:lumMod val="75000"/>
                  </a:schemeClr>
                </a:solidFill>
                <a:latin typeface="Cambria" panose="02040503050406030204" pitchFamily="18" charset="0"/>
                <a:ea typeface="Cambria" panose="02040503050406030204" pitchFamily="18" charset="0"/>
                <a:cs typeface="Times New Roman" pitchFamily="18" charset="0"/>
              </a:rPr>
              <a:t>Remote Sensing Process</a:t>
            </a:r>
            <a:endParaRPr lang="en-GB" sz="2800" b="1" dirty="0">
              <a:solidFill>
                <a:schemeClr val="accent1">
                  <a:lumMod val="75000"/>
                </a:schemeClr>
              </a:solidFill>
              <a:latin typeface="Cambria" panose="02040503050406030204" pitchFamily="18" charset="0"/>
              <a:ea typeface="Cambria" panose="02040503050406030204" pitchFamily="18" charset="0"/>
              <a:cs typeface="Times New Roman" pitchFamily="18" charset="0"/>
            </a:endParaRPr>
          </a:p>
        </p:txBody>
      </p:sp>
      <p:sp>
        <p:nvSpPr>
          <p:cNvPr id="3" name="Content Placeholder 2"/>
          <p:cNvSpPr>
            <a:spLocks noGrp="1"/>
          </p:cNvSpPr>
          <p:nvPr>
            <p:ph idx="1"/>
          </p:nvPr>
        </p:nvSpPr>
        <p:spPr>
          <a:xfrm>
            <a:off x="323850" y="573087"/>
            <a:ext cx="8648700" cy="4351338"/>
          </a:xfrm>
        </p:spPr>
        <p:txBody>
          <a:bodyPr/>
          <a:lstStyle/>
          <a:p>
            <a:r>
              <a:rPr lang="en-US" sz="2000" dirty="0" smtClean="0">
                <a:latin typeface="Times New Roman" pitchFamily="18" charset="0"/>
                <a:ea typeface="ＭＳ Ｐゴシック" charset="-128"/>
              </a:rPr>
              <a:t>All satellite remote sensing systems involve the measurement of electromagnetic radiation</a:t>
            </a:r>
            <a:r>
              <a:rPr lang="en-US" dirty="0" smtClean="0">
                <a:latin typeface="Times New Roman" pitchFamily="18" charset="0"/>
                <a:ea typeface="ＭＳ Ｐゴシック" charset="-128"/>
              </a:rPr>
              <a:t>.  </a:t>
            </a:r>
          </a:p>
          <a:p>
            <a:pPr marL="0" indent="0">
              <a:buNone/>
            </a:pPr>
            <a:endParaRPr lang="en-US" dirty="0" smtClean="0"/>
          </a:p>
          <a:p>
            <a:endParaRPr lang="en-GB" dirty="0"/>
          </a:p>
        </p:txBody>
      </p:sp>
      <p:pic>
        <p:nvPicPr>
          <p:cNvPr id="4" name="Picture 2"/>
          <p:cNvPicPr>
            <a:picLocks noChangeAspect="1" noChangeArrowheads="1"/>
          </p:cNvPicPr>
          <p:nvPr/>
        </p:nvPicPr>
        <p:blipFill rotWithShape="1">
          <a:blip r:embed="rId3" cstate="print"/>
          <a:srcRect/>
          <a:stretch/>
        </p:blipFill>
        <p:spPr bwMode="auto">
          <a:xfrm>
            <a:off x="4375284" y="1321830"/>
            <a:ext cx="4705350" cy="402907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Content Placeholder 2"/>
          <p:cNvSpPr txBox="1">
            <a:spLocks/>
          </p:cNvSpPr>
          <p:nvPr/>
        </p:nvSpPr>
        <p:spPr>
          <a:xfrm>
            <a:off x="96371" y="1676400"/>
            <a:ext cx="4170829" cy="312420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buFont typeface="Arial" panose="020B0604020202020204" pitchFamily="34" charset="0"/>
              <a:buNone/>
            </a:pPr>
            <a:r>
              <a:rPr lang="en-US" sz="1800" b="1" dirty="0" smtClean="0">
                <a:solidFill>
                  <a:schemeClr val="accent1">
                    <a:lumMod val="75000"/>
                  </a:schemeClr>
                </a:solidFill>
              </a:rPr>
              <a:t>1. Energy Source or Illumination (A)</a:t>
            </a:r>
          </a:p>
          <a:p>
            <a:pPr>
              <a:buFont typeface="Arial" panose="020B0604020202020204" pitchFamily="34" charset="0"/>
              <a:buNone/>
            </a:pPr>
            <a:r>
              <a:rPr lang="en-US" sz="1800" b="1" dirty="0" smtClean="0">
                <a:solidFill>
                  <a:schemeClr val="accent1">
                    <a:lumMod val="75000"/>
                  </a:schemeClr>
                </a:solidFill>
              </a:rPr>
              <a:t>2. Radiation and the Atmosphere (B)</a:t>
            </a:r>
          </a:p>
          <a:p>
            <a:pPr>
              <a:buFont typeface="Arial" panose="020B0604020202020204" pitchFamily="34" charset="0"/>
              <a:buNone/>
            </a:pPr>
            <a:r>
              <a:rPr lang="en-US" sz="1800" b="1" dirty="0" smtClean="0">
                <a:solidFill>
                  <a:schemeClr val="accent1">
                    <a:lumMod val="75000"/>
                  </a:schemeClr>
                </a:solidFill>
              </a:rPr>
              <a:t>3. Interaction with the Target (C</a:t>
            </a:r>
            <a:r>
              <a:rPr lang="en-US" sz="1800" b="1" dirty="0" smtClean="0">
                <a:solidFill>
                  <a:schemeClr val="accent1">
                    <a:lumMod val="75000"/>
                  </a:schemeClr>
                </a:solidFill>
              </a:rPr>
              <a:t>)</a:t>
            </a:r>
          </a:p>
          <a:p>
            <a:pPr>
              <a:buNone/>
            </a:pPr>
            <a:r>
              <a:rPr lang="en-US" sz="1800" b="1" dirty="0">
                <a:solidFill>
                  <a:schemeClr val="accent1">
                    <a:lumMod val="75000"/>
                  </a:schemeClr>
                </a:solidFill>
              </a:rPr>
              <a:t>4. Recording of Energy by the Sensor (D)</a:t>
            </a:r>
          </a:p>
          <a:p>
            <a:pPr>
              <a:buNone/>
            </a:pPr>
            <a:r>
              <a:rPr lang="en-US" sz="1800" b="1" dirty="0">
                <a:solidFill>
                  <a:schemeClr val="accent1">
                    <a:lumMod val="75000"/>
                  </a:schemeClr>
                </a:solidFill>
              </a:rPr>
              <a:t>5. Transmission, Reception, and Processing (E)</a:t>
            </a:r>
          </a:p>
          <a:p>
            <a:pPr>
              <a:buNone/>
            </a:pPr>
            <a:r>
              <a:rPr lang="en-US" sz="1800" b="1" dirty="0">
                <a:solidFill>
                  <a:schemeClr val="accent1">
                    <a:lumMod val="75000"/>
                  </a:schemeClr>
                </a:solidFill>
              </a:rPr>
              <a:t>6. Interpretation and Analysis (F)</a:t>
            </a:r>
          </a:p>
          <a:p>
            <a:pPr>
              <a:buNone/>
            </a:pPr>
            <a:r>
              <a:rPr lang="en-US" sz="1800" b="1" dirty="0">
                <a:solidFill>
                  <a:schemeClr val="accent1">
                    <a:lumMod val="75000"/>
                  </a:schemeClr>
                </a:solidFill>
              </a:rPr>
              <a:t>7. Application (G)</a:t>
            </a:r>
            <a:endParaRPr lang="en-US" sz="1800" dirty="0">
              <a:solidFill>
                <a:schemeClr val="accent1">
                  <a:lumMod val="75000"/>
                </a:schemeClr>
              </a:solidFill>
            </a:endParaRPr>
          </a:p>
          <a:p>
            <a:pPr>
              <a:buFont typeface="Arial" panose="020B0604020202020204" pitchFamily="34" charset="0"/>
              <a:buNone/>
            </a:pPr>
            <a:endParaRPr lang="en-US" sz="1800" b="1" dirty="0" smtClean="0">
              <a:solidFill>
                <a:schemeClr val="accent1">
                  <a:lumMod val="75000"/>
                </a:schemeClr>
              </a:solidFill>
            </a:endParaRPr>
          </a:p>
        </p:txBody>
      </p:sp>
    </p:spTree>
    <p:extLst>
      <p:ext uri="{BB962C8B-B14F-4D97-AF65-F5344CB8AC3E}">
        <p14:creationId xmlns:p14="http://schemas.microsoft.com/office/powerpoint/2010/main" val="129987172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228600"/>
            <a:ext cx="7620000" cy="1325563"/>
          </a:xfrm>
        </p:spPr>
        <p:txBody>
          <a:bodyPr>
            <a:normAutofit/>
          </a:bodyPr>
          <a:lstStyle/>
          <a:p>
            <a:r>
              <a:rPr lang="en-US" b="1" dirty="0" smtClean="0">
                <a:latin typeface="Cambria" panose="02040503050406030204" pitchFamily="18" charset="0"/>
                <a:ea typeface="Cambria" panose="02040503050406030204" pitchFamily="18" charset="0"/>
              </a:rPr>
              <a:t>How many Satellites are there ?</a:t>
            </a:r>
            <a:endParaRPr lang="en-US" b="1" dirty="0">
              <a:latin typeface="Cambria" panose="02040503050406030204" pitchFamily="18" charset="0"/>
              <a:ea typeface="Cambria" panose="02040503050406030204" pitchFamily="18" charset="0"/>
            </a:endParaRPr>
          </a:p>
        </p:txBody>
      </p:sp>
      <p:pic>
        <p:nvPicPr>
          <p:cNvPr id="1026" name="Picture 2" descr="Sputnik 1 - Wikipedi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62400" y="1998839"/>
            <a:ext cx="3943350" cy="322965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762001" y="3048000"/>
            <a:ext cx="2895600" cy="1200329"/>
          </a:xfrm>
          <a:prstGeom prst="rect">
            <a:avLst/>
          </a:prstGeom>
          <a:ln w="38100"/>
        </p:spPr>
        <p:style>
          <a:lnRef idx="2">
            <a:schemeClr val="accent1"/>
          </a:lnRef>
          <a:fillRef idx="1">
            <a:schemeClr val="lt1"/>
          </a:fillRef>
          <a:effectRef idx="0">
            <a:schemeClr val="accent1"/>
          </a:effectRef>
          <a:fontRef idx="minor">
            <a:schemeClr val="dk1"/>
          </a:fontRef>
        </p:style>
        <p:txBody>
          <a:bodyPr wrap="square">
            <a:spAutoFit/>
          </a:bodyPr>
          <a:lstStyle/>
          <a:p>
            <a:r>
              <a:rPr lang="en-US" b="1" dirty="0" smtClean="0">
                <a:solidFill>
                  <a:srgbClr val="202122"/>
                </a:solidFill>
                <a:latin typeface="Arial" panose="020B0604020202020204" pitchFamily="34" charset="0"/>
              </a:rPr>
              <a:t>Sputnik was the first satellite launched by Soviet Union on 4 </a:t>
            </a:r>
            <a:r>
              <a:rPr lang="en-US" b="1" dirty="0">
                <a:solidFill>
                  <a:srgbClr val="202122"/>
                </a:solidFill>
                <a:latin typeface="Arial" panose="020B0604020202020204" pitchFamily="34" charset="0"/>
              </a:rPr>
              <a:t>October 1957</a:t>
            </a:r>
            <a:endParaRPr lang="en-US" b="1" dirty="0"/>
          </a:p>
        </p:txBody>
      </p:sp>
    </p:spTree>
    <p:extLst>
      <p:ext uri="{BB962C8B-B14F-4D97-AF65-F5344CB8AC3E}">
        <p14:creationId xmlns:p14="http://schemas.microsoft.com/office/powerpoint/2010/main" val="15340171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81000"/>
            <a:ext cx="7886700" cy="1081089"/>
          </a:xfrm>
        </p:spPr>
        <p:txBody>
          <a:bodyPr/>
          <a:lstStyle/>
          <a:p>
            <a:r>
              <a:rPr lang="en-US" dirty="0" smtClean="0">
                <a:solidFill>
                  <a:schemeClr val="accent1">
                    <a:lumMod val="75000"/>
                  </a:schemeClr>
                </a:solidFill>
              </a:rPr>
              <a:t>Remote Sensing Process</a:t>
            </a:r>
            <a:endParaRPr lang="en-US" dirty="0">
              <a:solidFill>
                <a:schemeClr val="accent1">
                  <a:lumMod val="75000"/>
                </a:schemeClr>
              </a:solidFill>
            </a:endParaRPr>
          </a:p>
        </p:txBody>
      </p:sp>
      <p:sp>
        <p:nvSpPr>
          <p:cNvPr id="3" name="Content Placeholder 2"/>
          <p:cNvSpPr>
            <a:spLocks noGrp="1"/>
          </p:cNvSpPr>
          <p:nvPr>
            <p:ph idx="1"/>
          </p:nvPr>
        </p:nvSpPr>
        <p:spPr>
          <a:xfrm>
            <a:off x="314325" y="1462088"/>
            <a:ext cx="8515350" cy="1264760"/>
          </a:xfrm>
        </p:spPr>
        <p:txBody>
          <a:bodyPr>
            <a:normAutofit/>
          </a:bodyPr>
          <a:lstStyle/>
          <a:p>
            <a:pPr marL="385763" indent="-385763" algn="just">
              <a:buAutoNum type="arabicPeriod"/>
            </a:pPr>
            <a:r>
              <a:rPr lang="en-US" b="1" dirty="0"/>
              <a:t>Energy Source or Illumination (A) </a:t>
            </a:r>
            <a:r>
              <a:rPr lang="en-US" b="1" dirty="0" smtClean="0"/>
              <a:t> </a:t>
            </a:r>
            <a:endParaRPr lang="en-US" b="1" dirty="0"/>
          </a:p>
          <a:p>
            <a:pPr marL="0" indent="0" algn="just">
              <a:buNone/>
            </a:pPr>
            <a:r>
              <a:rPr lang="en-US" dirty="0"/>
              <a:t>The first requirement for remote sensing is to </a:t>
            </a:r>
            <a:r>
              <a:rPr lang="en-US" dirty="0" smtClean="0"/>
              <a:t>have an </a:t>
            </a:r>
            <a:r>
              <a:rPr lang="en-US" dirty="0"/>
              <a:t>energy source which illuminates </a:t>
            </a:r>
            <a:r>
              <a:rPr lang="en-US" dirty="0" smtClean="0"/>
              <a:t>or radiates </a:t>
            </a:r>
            <a:r>
              <a:rPr lang="en-US" dirty="0"/>
              <a:t>electromagnetic energy to the </a:t>
            </a:r>
            <a:r>
              <a:rPr lang="en-US" dirty="0" smtClean="0"/>
              <a:t>target of </a:t>
            </a:r>
            <a:r>
              <a:rPr lang="en-US" dirty="0"/>
              <a:t>interest.</a:t>
            </a:r>
          </a:p>
          <a:p>
            <a:pPr algn="just">
              <a:buNone/>
            </a:pPr>
            <a:endParaRPr lang="en-US" dirty="0"/>
          </a:p>
        </p:txBody>
      </p:sp>
      <p:pic>
        <p:nvPicPr>
          <p:cNvPr id="6" name="Picture 2"/>
          <p:cNvPicPr>
            <a:picLocks noChangeAspect="1" noChangeArrowheads="1"/>
          </p:cNvPicPr>
          <p:nvPr/>
        </p:nvPicPr>
        <p:blipFill>
          <a:blip r:embed="rId2" cstate="print"/>
          <a:srcRect/>
          <a:stretch>
            <a:fillRect/>
          </a:stretch>
        </p:blipFill>
        <p:spPr bwMode="auto">
          <a:xfrm>
            <a:off x="7197985" y="129541"/>
            <a:ext cx="1631690" cy="1332547"/>
          </a:xfrm>
          <a:prstGeom prst="rect">
            <a:avLst/>
          </a:prstGeom>
          <a:noFill/>
          <a:ln w="9525">
            <a:noFill/>
            <a:miter lim="800000"/>
            <a:headEnd/>
            <a:tailEnd/>
          </a:ln>
        </p:spPr>
      </p:pic>
      <p:sp>
        <p:nvSpPr>
          <p:cNvPr id="7" name="Content Placeholder 3"/>
          <p:cNvSpPr txBox="1">
            <a:spLocks/>
          </p:cNvSpPr>
          <p:nvPr/>
        </p:nvSpPr>
        <p:spPr>
          <a:xfrm>
            <a:off x="533400" y="2726848"/>
            <a:ext cx="3200400" cy="2835752"/>
          </a:xfrm>
          <a:prstGeom prst="rect">
            <a:avLst/>
          </a:prstGeom>
        </p:spPr>
        <p:style>
          <a:lnRef idx="2">
            <a:schemeClr val="accent2"/>
          </a:lnRef>
          <a:fillRef idx="1">
            <a:schemeClr val="lt1"/>
          </a:fillRef>
          <a:effectRef idx="0">
            <a:schemeClr val="accent2"/>
          </a:effectRef>
          <a:fontRef idx="minor">
            <a:schemeClr val="dk1"/>
          </a:fontRef>
        </p:style>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2400" dirty="0" smtClean="0">
                <a:latin typeface="Times New Roman" pitchFamily="18" charset="0"/>
                <a:ea typeface="ＭＳ Ｐゴシック" charset="-128"/>
              </a:rPr>
              <a:t>	Type of source</a:t>
            </a:r>
          </a:p>
          <a:p>
            <a:pPr lvl="1"/>
            <a:r>
              <a:rPr lang="en-US" sz="2000" b="1" dirty="0" smtClean="0">
                <a:latin typeface="Times New Roman" pitchFamily="18" charset="0"/>
                <a:ea typeface="ＭＳ Ｐゴシック" charset="-128"/>
              </a:rPr>
              <a:t>Natural radiation </a:t>
            </a:r>
          </a:p>
          <a:p>
            <a:pPr lvl="2"/>
            <a:r>
              <a:rPr lang="en-US" sz="2000" dirty="0" smtClean="0">
                <a:latin typeface="Times New Roman" pitchFamily="18" charset="0"/>
                <a:ea typeface="ＭＳ Ｐゴシック" charset="-128"/>
              </a:rPr>
              <a:t>Solar radiation</a:t>
            </a:r>
          </a:p>
          <a:p>
            <a:pPr lvl="2"/>
            <a:r>
              <a:rPr lang="en-US" sz="2000" dirty="0" smtClean="0">
                <a:latin typeface="Times New Roman" pitchFamily="18" charset="0"/>
                <a:ea typeface="ＭＳ Ｐゴシック" charset="-128"/>
              </a:rPr>
              <a:t>Terrestrial radiation</a:t>
            </a:r>
          </a:p>
          <a:p>
            <a:pPr lvl="2"/>
            <a:endParaRPr lang="en-GB" sz="2000" dirty="0" smtClean="0">
              <a:latin typeface="Times New Roman" pitchFamily="18" charset="0"/>
              <a:ea typeface="ＭＳ Ｐゴシック" charset="-128"/>
            </a:endParaRPr>
          </a:p>
          <a:p>
            <a:pPr lvl="1"/>
            <a:r>
              <a:rPr lang="en-US" sz="2000" b="1" dirty="0" smtClean="0">
                <a:latin typeface="Times New Roman" pitchFamily="18" charset="0"/>
                <a:ea typeface="ＭＳ Ｐゴシック" charset="-128"/>
              </a:rPr>
              <a:t>Artificial radiation</a:t>
            </a:r>
          </a:p>
          <a:p>
            <a:pPr lvl="2"/>
            <a:r>
              <a:rPr lang="en-US" sz="2000" dirty="0" smtClean="0">
                <a:latin typeface="Times New Roman" pitchFamily="18" charset="0"/>
                <a:ea typeface="ＭＳ Ｐゴシック" charset="-128"/>
                <a:cs typeface="Times New Roman" pitchFamily="18" charset="0"/>
              </a:rPr>
              <a:t>Radar</a:t>
            </a:r>
          </a:p>
          <a:p>
            <a:pPr lvl="2"/>
            <a:r>
              <a:rPr lang="en-US" sz="2000" dirty="0" smtClean="0">
                <a:latin typeface="Times New Roman" pitchFamily="18" charset="0"/>
                <a:ea typeface="ＭＳ Ｐゴシック" charset="-128"/>
                <a:cs typeface="Times New Roman" pitchFamily="18" charset="0"/>
              </a:rPr>
              <a:t>Laser Scann</a:t>
            </a:r>
            <a:r>
              <a:rPr lang="en-US" sz="2000" dirty="0" smtClean="0">
                <a:latin typeface="Times New Roman" pitchFamily="18" charset="0"/>
                <a:cs typeface="Times New Roman" pitchFamily="18" charset="0"/>
              </a:rPr>
              <a:t>er</a:t>
            </a:r>
          </a:p>
        </p:txBody>
      </p:sp>
      <p:sp>
        <p:nvSpPr>
          <p:cNvPr id="8" name="Content Placeholder 3"/>
          <p:cNvSpPr txBox="1">
            <a:spLocks/>
          </p:cNvSpPr>
          <p:nvPr/>
        </p:nvSpPr>
        <p:spPr>
          <a:xfrm>
            <a:off x="4267200" y="2710941"/>
            <a:ext cx="4337050" cy="2851659"/>
          </a:xfrm>
          <a:prstGeom prst="rect">
            <a:avLst/>
          </a:prstGeom>
        </p:spPr>
        <p:style>
          <a:lnRef idx="2">
            <a:schemeClr val="accent2"/>
          </a:lnRef>
          <a:fillRef idx="1">
            <a:schemeClr val="lt1"/>
          </a:fillRef>
          <a:effectRef idx="0">
            <a:schemeClr val="accent2"/>
          </a:effectRef>
          <a:fontRef idx="minor">
            <a:schemeClr val="dk1"/>
          </a:fontRef>
        </p:style>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2400" dirty="0" smtClean="0">
                <a:latin typeface="Times New Roman" pitchFamily="18" charset="0"/>
                <a:ea typeface="ＭＳ Ｐゴシック" charset="-128"/>
              </a:rPr>
              <a:t>Passive sources uses Natural source of radiation.</a:t>
            </a:r>
          </a:p>
          <a:p>
            <a:pPr marL="0" indent="0">
              <a:buNone/>
            </a:pPr>
            <a:endParaRPr lang="en-US" sz="2400" dirty="0">
              <a:latin typeface="Times New Roman" pitchFamily="18" charset="0"/>
              <a:ea typeface="ＭＳ Ｐゴシック" charset="-128"/>
              <a:cs typeface="Times New Roman" pitchFamily="18" charset="0"/>
            </a:endParaRPr>
          </a:p>
          <a:p>
            <a:pPr marL="0" indent="0">
              <a:buNone/>
            </a:pPr>
            <a:r>
              <a:rPr lang="en-US" sz="2400" dirty="0" smtClean="0">
                <a:latin typeface="Times New Roman" pitchFamily="18" charset="0"/>
                <a:ea typeface="ＭＳ Ｐゴシック" charset="-128"/>
                <a:cs typeface="Times New Roman" pitchFamily="18" charset="0"/>
              </a:rPr>
              <a:t>Active sources emit their own radiation.</a:t>
            </a:r>
            <a:endParaRPr lang="en-US" sz="2000" dirty="0" smtClean="0">
              <a:latin typeface="Times New Roman" pitchFamily="18" charset="0"/>
              <a:cs typeface="Times New Roman" pitchFamily="18" charset="0"/>
            </a:endParaRPr>
          </a:p>
        </p:txBody>
      </p:sp>
    </p:spTree>
    <p:extLst>
      <p:ext uri="{BB962C8B-B14F-4D97-AF65-F5344CB8AC3E}">
        <p14:creationId xmlns:p14="http://schemas.microsoft.com/office/powerpoint/2010/main" val="241981370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bject 10"/>
          <p:cNvSpPr txBox="1"/>
          <p:nvPr/>
        </p:nvSpPr>
        <p:spPr>
          <a:xfrm>
            <a:off x="762000" y="762000"/>
            <a:ext cx="4615815" cy="492443"/>
          </a:xfrm>
          <a:prstGeom prst="rect">
            <a:avLst/>
          </a:prstGeom>
        </p:spPr>
        <p:txBody>
          <a:bodyPr vert="horz" wrap="square" lIns="0" tIns="0" rIns="0" bIns="0" rtlCol="0">
            <a:spAutoFit/>
          </a:bodyPr>
          <a:lstStyle/>
          <a:p>
            <a:pPr marL="9525"/>
            <a:r>
              <a:rPr sz="3200" b="1" spc="-15" dirty="0" smtClean="0">
                <a:solidFill>
                  <a:schemeClr val="accent1">
                    <a:lumMod val="75000"/>
                  </a:schemeClr>
                </a:solidFill>
                <a:latin typeface="Cambria" panose="02040503050406030204" pitchFamily="18" charset="0"/>
                <a:ea typeface="Cambria" panose="02040503050406030204" pitchFamily="18" charset="0"/>
                <a:cs typeface="Arial"/>
              </a:rPr>
              <a:t>Pas</a:t>
            </a:r>
            <a:r>
              <a:rPr sz="3200" b="1" spc="-11" dirty="0" smtClean="0">
                <a:solidFill>
                  <a:schemeClr val="accent1">
                    <a:lumMod val="75000"/>
                  </a:schemeClr>
                </a:solidFill>
                <a:latin typeface="Cambria" panose="02040503050406030204" pitchFamily="18" charset="0"/>
                <a:ea typeface="Cambria" panose="02040503050406030204" pitchFamily="18" charset="0"/>
                <a:cs typeface="Arial"/>
              </a:rPr>
              <a:t>sive</a:t>
            </a:r>
            <a:r>
              <a:rPr lang="en-US" sz="3200" b="1" spc="-11" dirty="0" smtClean="0">
                <a:solidFill>
                  <a:schemeClr val="accent1">
                    <a:lumMod val="75000"/>
                  </a:schemeClr>
                </a:solidFill>
                <a:latin typeface="Cambria" panose="02040503050406030204" pitchFamily="18" charset="0"/>
                <a:ea typeface="Cambria" panose="02040503050406030204" pitchFamily="18" charset="0"/>
                <a:cs typeface="Arial"/>
              </a:rPr>
              <a:t> Sensors</a:t>
            </a:r>
            <a:endParaRPr sz="3200" b="1" dirty="0">
              <a:solidFill>
                <a:schemeClr val="accent1">
                  <a:lumMod val="75000"/>
                </a:schemeClr>
              </a:solidFill>
              <a:latin typeface="Cambria" panose="02040503050406030204" pitchFamily="18" charset="0"/>
              <a:ea typeface="Cambria" panose="02040503050406030204" pitchFamily="18" charset="0"/>
              <a:cs typeface="Arial"/>
            </a:endParaRPr>
          </a:p>
        </p:txBody>
      </p:sp>
      <p:sp>
        <p:nvSpPr>
          <p:cNvPr id="17" name="Rectangle 16"/>
          <p:cNvSpPr/>
          <p:nvPr/>
        </p:nvSpPr>
        <p:spPr>
          <a:xfrm>
            <a:off x="228600" y="1828800"/>
            <a:ext cx="8286750" cy="2246769"/>
          </a:xfrm>
          <a:prstGeom prst="rect">
            <a:avLst/>
          </a:prstGeom>
        </p:spPr>
        <p:txBody>
          <a:bodyPr wrap="square">
            <a:spAutoFit/>
          </a:bodyPr>
          <a:lstStyle/>
          <a:p>
            <a:r>
              <a:rPr lang="en-US" sz="2000" b="1" dirty="0">
                <a:latin typeface="Arial" panose="020B0604020202020204" pitchFamily="34" charset="0"/>
              </a:rPr>
              <a:t>Passive sensors </a:t>
            </a:r>
            <a:r>
              <a:rPr lang="en-US" sz="2000" dirty="0">
                <a:latin typeface="Arial" panose="020B0604020202020204" pitchFamily="34" charset="0"/>
              </a:rPr>
              <a:t>record radiation reflected from the earth´s surface and the source of this radiation must come from outside the sensor – in most cases this is solar energy. Normally, passive sensors only capture data during daylight hours.</a:t>
            </a:r>
          </a:p>
          <a:p>
            <a:r>
              <a:rPr lang="en-US" sz="2000" dirty="0">
                <a:latin typeface="Arial" panose="020B0604020202020204" pitchFamily="34" charset="0"/>
              </a:rPr>
              <a:t>Film-based and digital cameras, both aerial and handheld, as well as digital satellite sensors, such as Landsat Thematic Mapper, are examples of passive sensors.</a:t>
            </a:r>
            <a:endParaRPr lang="en-US" sz="2000" dirty="0"/>
          </a:p>
        </p:txBody>
      </p:sp>
    </p:spTree>
    <p:extLst>
      <p:ext uri="{BB962C8B-B14F-4D97-AF65-F5344CB8AC3E}">
        <p14:creationId xmlns:p14="http://schemas.microsoft.com/office/powerpoint/2010/main" val="55659952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806308"/>
            <a:ext cx="7886700" cy="443198"/>
          </a:xfrm>
        </p:spPr>
        <p:txBody>
          <a:bodyPr vert="horz" wrap="square" lIns="0" tIns="0" rIns="0" bIns="0" rtlCol="0">
            <a:spAutoFit/>
          </a:bodyPr>
          <a:lstStyle/>
          <a:p>
            <a:pPr marL="9525" defTabSz="914400"/>
            <a:r>
              <a:rPr lang="en-US" sz="3200" b="1" spc="-15" dirty="0">
                <a:solidFill>
                  <a:schemeClr val="accent1">
                    <a:lumMod val="75000"/>
                  </a:schemeClr>
                </a:solidFill>
                <a:latin typeface="Cambria" panose="02040503050406030204" pitchFamily="18" charset="0"/>
                <a:ea typeface="Cambria" panose="02040503050406030204" pitchFamily="18" charset="0"/>
                <a:cs typeface="Arial"/>
              </a:rPr>
              <a:t>Active sensors</a:t>
            </a:r>
          </a:p>
        </p:txBody>
      </p:sp>
      <p:sp>
        <p:nvSpPr>
          <p:cNvPr id="3" name="Content Placeholder 2"/>
          <p:cNvSpPr>
            <a:spLocks noGrp="1"/>
          </p:cNvSpPr>
          <p:nvPr>
            <p:ph idx="1"/>
          </p:nvPr>
        </p:nvSpPr>
        <p:spPr>
          <a:xfrm>
            <a:off x="628650" y="2396939"/>
            <a:ext cx="7764405" cy="3296363"/>
          </a:xfrm>
        </p:spPr>
        <p:txBody>
          <a:bodyPr>
            <a:normAutofit/>
          </a:bodyPr>
          <a:lstStyle/>
          <a:p>
            <a:r>
              <a:rPr lang="en-US" b="1" dirty="0"/>
              <a:t>Active sensors </a:t>
            </a:r>
            <a:r>
              <a:rPr lang="en-US" dirty="0"/>
              <a:t>pulse energy at a target and measure the return, or reflection.</a:t>
            </a:r>
          </a:p>
          <a:p>
            <a:r>
              <a:rPr lang="en-US" dirty="0"/>
              <a:t>Light Detection and Ranging (LiDAR) and Radio Detection and Ranging (</a:t>
            </a:r>
            <a:r>
              <a:rPr lang="en-US" dirty="0" smtClean="0"/>
              <a:t>RADAR) are </a:t>
            </a:r>
            <a:r>
              <a:rPr lang="en-US" dirty="0"/>
              <a:t>two examples of active sensors. A laser-beam remote sensing system is </a:t>
            </a:r>
            <a:r>
              <a:rPr lang="en-US" dirty="0" smtClean="0"/>
              <a:t>an active </a:t>
            </a:r>
            <a:r>
              <a:rPr lang="en-US" dirty="0"/>
              <a:t>sensor that sends out a beam of light with a known wavelength </a:t>
            </a:r>
            <a:r>
              <a:rPr lang="en-US" dirty="0" smtClean="0"/>
              <a:t>and frequency</a:t>
            </a:r>
            <a:r>
              <a:rPr lang="en-US" dirty="0"/>
              <a:t>. This beam of light hits the earth and is reflected back to the </a:t>
            </a:r>
            <a:r>
              <a:rPr lang="en-US" dirty="0" smtClean="0"/>
              <a:t>sensor, which </a:t>
            </a:r>
            <a:r>
              <a:rPr lang="en-US" dirty="0"/>
              <a:t>records the time it took for the beam of light to return.</a:t>
            </a:r>
          </a:p>
        </p:txBody>
      </p:sp>
    </p:spTree>
    <p:extLst>
      <p:ext uri="{BB962C8B-B14F-4D97-AF65-F5344CB8AC3E}">
        <p14:creationId xmlns:p14="http://schemas.microsoft.com/office/powerpoint/2010/main" val="56722388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txBox="1">
            <a:spLocks noGrp="1"/>
          </p:cNvSpPr>
          <p:nvPr>
            <p:ph idx="1"/>
          </p:nvPr>
        </p:nvSpPr>
        <p:spPr>
          <a:xfrm>
            <a:off x="628650" y="1825625"/>
            <a:ext cx="7886700" cy="917575"/>
          </a:xfrm>
          <a:prstGeom prst="rect">
            <a:avLst/>
          </a:prstGeom>
          <a:ln>
            <a:solidFill>
              <a:schemeClr val="bg2">
                <a:lumMod val="50000"/>
              </a:schemeClr>
            </a:solidFill>
            <a:prstDash val="dash"/>
          </a:ln>
        </p:spPr>
        <p:style>
          <a:lnRef idx="2">
            <a:schemeClr val="accent2"/>
          </a:lnRef>
          <a:fillRef idx="1">
            <a:schemeClr val="lt1"/>
          </a:fillRef>
          <a:effectRef idx="0">
            <a:schemeClr val="accent2"/>
          </a:effectRef>
          <a:fontRef idx="minor">
            <a:schemeClr val="dk1"/>
          </a:fontRef>
        </p:style>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400" b="1" dirty="0" smtClean="0">
                <a:latin typeface="Times New Roman" pitchFamily="18" charset="0"/>
                <a:ea typeface="ＭＳ Ｐゴシック" charset="-128"/>
              </a:rPr>
              <a:t>Student Task : Summarize the advantages and disadvantages of Passive and Active remote sensing.</a:t>
            </a:r>
            <a:endParaRPr lang="en-US" sz="2000" b="1" dirty="0" smtClean="0">
              <a:latin typeface="Times New Roman" pitchFamily="18" charset="0"/>
              <a:cs typeface="Times New Roman" pitchFamily="18" charset="0"/>
            </a:endParaRPr>
          </a:p>
        </p:txBody>
      </p:sp>
    </p:spTree>
    <p:extLst>
      <p:ext uri="{BB962C8B-B14F-4D97-AF65-F5344CB8AC3E}">
        <p14:creationId xmlns:p14="http://schemas.microsoft.com/office/powerpoint/2010/main" val="33005155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b="1" dirty="0" smtClean="0">
                <a:solidFill>
                  <a:schemeClr val="accent1">
                    <a:lumMod val="75000"/>
                  </a:schemeClr>
                </a:solidFill>
                <a:latin typeface="Cambria" panose="02040503050406030204" pitchFamily="18" charset="0"/>
                <a:ea typeface="Cambria" panose="02040503050406030204" pitchFamily="18" charset="0"/>
              </a:rPr>
              <a:t>Remote Sensing Platforms</a:t>
            </a:r>
            <a:endParaRPr lang="en-US" sz="4800" b="1" dirty="0">
              <a:solidFill>
                <a:schemeClr val="accent1">
                  <a:lumMod val="75000"/>
                </a:schemeClr>
              </a:solidFill>
              <a:latin typeface="Cambria" panose="02040503050406030204" pitchFamily="18" charset="0"/>
              <a:ea typeface="Cambria" panose="02040503050406030204" pitchFamily="18" charset="0"/>
            </a:endParaRPr>
          </a:p>
        </p:txBody>
      </p:sp>
      <p:sp>
        <p:nvSpPr>
          <p:cNvPr id="3" name="Content Placeholder 2"/>
          <p:cNvSpPr>
            <a:spLocks noGrp="1"/>
          </p:cNvSpPr>
          <p:nvPr>
            <p:ph idx="1"/>
          </p:nvPr>
        </p:nvSpPr>
        <p:spPr/>
        <p:txBody>
          <a:bodyPr>
            <a:normAutofit/>
          </a:bodyPr>
          <a:lstStyle/>
          <a:p>
            <a:r>
              <a:rPr lang="en-US" sz="3200" dirty="0" smtClean="0"/>
              <a:t>Satellites</a:t>
            </a:r>
          </a:p>
          <a:p>
            <a:r>
              <a:rPr lang="en-US" sz="3200" dirty="0" smtClean="0"/>
              <a:t>Planes </a:t>
            </a:r>
          </a:p>
          <a:p>
            <a:r>
              <a:rPr lang="en-US" sz="3200" dirty="0" smtClean="0"/>
              <a:t>Helicopters</a:t>
            </a:r>
          </a:p>
          <a:p>
            <a:r>
              <a:rPr lang="en-US" sz="3200" dirty="0" smtClean="0"/>
              <a:t>Unmanned Aerial Vehicles</a:t>
            </a:r>
          </a:p>
          <a:p>
            <a:r>
              <a:rPr lang="en-US" sz="3200" dirty="0" smtClean="0"/>
              <a:t>Terrestrial</a:t>
            </a:r>
            <a:endParaRPr lang="en-US" sz="3200" dirty="0"/>
          </a:p>
        </p:txBody>
      </p:sp>
    </p:spTree>
    <p:extLst>
      <p:ext uri="{BB962C8B-B14F-4D97-AF65-F5344CB8AC3E}">
        <p14:creationId xmlns:p14="http://schemas.microsoft.com/office/powerpoint/2010/main" val="14323004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0600" y="76200"/>
            <a:ext cx="4800600" cy="1325563"/>
          </a:xfrm>
        </p:spPr>
        <p:txBody>
          <a:bodyPr/>
          <a:lstStyle/>
          <a:p>
            <a:r>
              <a:rPr lang="en-US" dirty="0" smtClean="0">
                <a:solidFill>
                  <a:schemeClr val="accent1">
                    <a:lumMod val="75000"/>
                  </a:schemeClr>
                </a:solidFill>
              </a:rPr>
              <a:t>Remote Sensing Process</a:t>
            </a:r>
            <a:endParaRPr lang="en-US" dirty="0">
              <a:solidFill>
                <a:schemeClr val="accent1">
                  <a:lumMod val="75000"/>
                </a:schemeClr>
              </a:solidFill>
            </a:endParaRPr>
          </a:p>
        </p:txBody>
      </p:sp>
      <p:sp>
        <p:nvSpPr>
          <p:cNvPr id="3" name="Content Placeholder 2"/>
          <p:cNvSpPr>
            <a:spLocks noGrp="1"/>
          </p:cNvSpPr>
          <p:nvPr>
            <p:ph idx="1"/>
          </p:nvPr>
        </p:nvSpPr>
        <p:spPr>
          <a:xfrm>
            <a:off x="152400" y="1219200"/>
            <a:ext cx="7886700" cy="3962400"/>
          </a:xfrm>
        </p:spPr>
        <p:txBody>
          <a:bodyPr>
            <a:normAutofit/>
          </a:bodyPr>
          <a:lstStyle/>
          <a:p>
            <a:pPr algn="just">
              <a:buNone/>
            </a:pPr>
            <a:r>
              <a:rPr lang="en-US" b="1" dirty="0"/>
              <a:t> 2. Radiation and the Atmosphere (B) </a:t>
            </a:r>
            <a:endParaRPr lang="en-US" b="1" dirty="0" smtClean="0"/>
          </a:p>
          <a:p>
            <a:pPr algn="just">
              <a:buNone/>
            </a:pPr>
            <a:r>
              <a:rPr lang="en-US" b="1" dirty="0" smtClean="0"/>
              <a:t>	</a:t>
            </a:r>
            <a:r>
              <a:rPr lang="en-US" sz="2400" dirty="0" smtClean="0"/>
              <a:t>As </a:t>
            </a:r>
            <a:r>
              <a:rPr lang="en-US" sz="2400" dirty="0"/>
              <a:t>the energy travels from its source to the target, it will come in contact with and interact with the atmosphere </a:t>
            </a:r>
            <a:r>
              <a:rPr lang="en-US" sz="2400" dirty="0" smtClean="0"/>
              <a:t>as it </a:t>
            </a:r>
            <a:r>
              <a:rPr lang="en-US" sz="2400" dirty="0"/>
              <a:t>passes through. This interaction may take place a second time as the energy travels from the target to the sensor</a:t>
            </a:r>
            <a:r>
              <a:rPr lang="en-US" sz="2400" dirty="0" smtClean="0"/>
              <a:t>.</a:t>
            </a:r>
          </a:p>
          <a:p>
            <a:pPr algn="just">
              <a:buNone/>
            </a:pPr>
            <a:endParaRPr lang="en-US" dirty="0"/>
          </a:p>
          <a:p>
            <a:pPr algn="just">
              <a:buNone/>
            </a:pPr>
            <a:endParaRPr lang="en-US" sz="2600" dirty="0" smtClean="0"/>
          </a:p>
          <a:p>
            <a:pPr algn="just">
              <a:buNone/>
            </a:pPr>
            <a:endParaRPr lang="en-US" dirty="0"/>
          </a:p>
          <a:p>
            <a:pPr algn="just">
              <a:buNone/>
            </a:pPr>
            <a:endParaRPr lang="en-US" b="1" dirty="0" smtClean="0"/>
          </a:p>
        </p:txBody>
      </p:sp>
      <p:pic>
        <p:nvPicPr>
          <p:cNvPr id="6" name="Picture 2"/>
          <p:cNvPicPr>
            <a:picLocks noChangeAspect="1" noChangeArrowheads="1"/>
          </p:cNvPicPr>
          <p:nvPr/>
        </p:nvPicPr>
        <p:blipFill>
          <a:blip r:embed="rId2" cstate="print"/>
          <a:srcRect/>
          <a:stretch>
            <a:fillRect/>
          </a:stretch>
        </p:blipFill>
        <p:spPr bwMode="auto">
          <a:xfrm>
            <a:off x="7054918" y="76200"/>
            <a:ext cx="1822382" cy="1488279"/>
          </a:xfrm>
          <a:prstGeom prst="rect">
            <a:avLst/>
          </a:prstGeom>
          <a:noFill/>
          <a:ln w="9525">
            <a:noFill/>
            <a:miter lim="800000"/>
            <a:headEnd/>
            <a:tailEnd/>
          </a:ln>
        </p:spPr>
      </p:pic>
    </p:spTree>
    <p:extLst>
      <p:ext uri="{BB962C8B-B14F-4D97-AF65-F5344CB8AC3E}">
        <p14:creationId xmlns:p14="http://schemas.microsoft.com/office/powerpoint/2010/main" val="361012616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971310"/>
            <a:ext cx="7886700" cy="764621"/>
          </a:xfrm>
        </p:spPr>
        <p:txBody>
          <a:bodyPr>
            <a:normAutofit fontScale="90000"/>
          </a:bodyPr>
          <a:lstStyle/>
          <a:p>
            <a:r>
              <a:rPr lang="en-US" sz="3675" dirty="0">
                <a:solidFill>
                  <a:schemeClr val="accent1">
                    <a:lumMod val="75000"/>
                  </a:schemeClr>
                </a:solidFill>
              </a:rPr>
              <a:t/>
            </a:r>
            <a:br>
              <a:rPr lang="en-US" sz="3675" dirty="0">
                <a:solidFill>
                  <a:schemeClr val="accent1">
                    <a:lumMod val="75000"/>
                  </a:schemeClr>
                </a:solidFill>
              </a:rPr>
            </a:br>
            <a:r>
              <a:rPr lang="en-US" sz="3675" b="1" dirty="0">
                <a:solidFill>
                  <a:schemeClr val="accent1">
                    <a:lumMod val="75000"/>
                  </a:schemeClr>
                </a:solidFill>
                <a:latin typeface="Cambria" panose="02040503050406030204" pitchFamily="18" charset="0"/>
                <a:ea typeface="Cambria" panose="02040503050406030204" pitchFamily="18" charset="0"/>
              </a:rPr>
              <a:t>Energy interaction in Atmosphere</a:t>
            </a:r>
            <a:r>
              <a:rPr lang="en-US" dirty="0" smtClean="0">
                <a:solidFill>
                  <a:schemeClr val="accent1">
                    <a:lumMod val="75000"/>
                  </a:schemeClr>
                </a:solidFill>
              </a:rPr>
              <a:t/>
            </a:r>
            <a:br>
              <a:rPr lang="en-US" dirty="0" smtClean="0">
                <a:solidFill>
                  <a:schemeClr val="accent1">
                    <a:lumMod val="75000"/>
                  </a:schemeClr>
                </a:solidFill>
              </a:rPr>
            </a:br>
            <a:endParaRPr lang="en-US" dirty="0">
              <a:solidFill>
                <a:schemeClr val="accent1">
                  <a:lumMod val="75000"/>
                </a:schemeClr>
              </a:solidFill>
            </a:endParaRPr>
          </a:p>
        </p:txBody>
      </p:sp>
      <p:sp>
        <p:nvSpPr>
          <p:cNvPr id="3" name="Content Placeholder 2"/>
          <p:cNvSpPr>
            <a:spLocks noGrp="1"/>
          </p:cNvSpPr>
          <p:nvPr>
            <p:ph idx="1"/>
          </p:nvPr>
        </p:nvSpPr>
        <p:spPr/>
        <p:txBody>
          <a:bodyPr>
            <a:normAutofit/>
          </a:bodyPr>
          <a:lstStyle/>
          <a:p>
            <a:pPr algn="just">
              <a:buNone/>
            </a:pPr>
            <a:r>
              <a:rPr lang="en-US" dirty="0"/>
              <a:t>    Before radiation used for remote sensing reaches the Earth's surface it has to travel through	some distance of the Earth's atmosphere. </a:t>
            </a:r>
          </a:p>
          <a:p>
            <a:pPr algn="just">
              <a:buNone/>
            </a:pPr>
            <a:r>
              <a:rPr lang="en-US" dirty="0"/>
              <a:t>	Particles and gases in the atmosphere can affect the incoming light and radiation. These effects are caused by the mechanisms of </a:t>
            </a:r>
            <a:r>
              <a:rPr lang="en-US" sz="2800" b="1" dirty="0"/>
              <a:t>Scattering </a:t>
            </a:r>
            <a:r>
              <a:rPr lang="en-US" sz="2800" dirty="0"/>
              <a:t>, </a:t>
            </a:r>
            <a:r>
              <a:rPr lang="en-US" sz="2800" b="1" dirty="0"/>
              <a:t>Absorption and Transmission</a:t>
            </a:r>
            <a:r>
              <a:rPr lang="en-US" b="1" dirty="0"/>
              <a:t>.</a:t>
            </a:r>
            <a:endParaRPr lang="en-US" dirty="0"/>
          </a:p>
        </p:txBody>
      </p:sp>
      <p:sp>
        <p:nvSpPr>
          <p:cNvPr id="4" name="Rectangle 3"/>
          <p:cNvSpPr/>
          <p:nvPr/>
        </p:nvSpPr>
        <p:spPr>
          <a:xfrm>
            <a:off x="381000" y="365126"/>
            <a:ext cx="3776418" cy="369332"/>
          </a:xfrm>
          <a:prstGeom prst="rect">
            <a:avLst/>
          </a:prstGeom>
        </p:spPr>
        <p:txBody>
          <a:bodyPr wrap="none">
            <a:spAutoFit/>
          </a:bodyPr>
          <a:lstStyle/>
          <a:p>
            <a:pPr algn="just">
              <a:buNone/>
            </a:pPr>
            <a:r>
              <a:rPr lang="en-US" b="1" dirty="0"/>
              <a:t> 2. Radiation and the Atmosphere (B) </a:t>
            </a:r>
          </a:p>
        </p:txBody>
      </p:sp>
    </p:spTree>
    <p:extLst>
      <p:ext uri="{BB962C8B-B14F-4D97-AF65-F5344CB8AC3E}">
        <p14:creationId xmlns:p14="http://schemas.microsoft.com/office/powerpoint/2010/main" val="194280503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1111767"/>
            <a:ext cx="7886700" cy="168274"/>
          </a:xfrm>
        </p:spPr>
        <p:txBody>
          <a:bodyPr>
            <a:normAutofit fontScale="90000"/>
          </a:bodyPr>
          <a:lstStyle/>
          <a:p>
            <a:pPr algn="ctr"/>
            <a:r>
              <a:rPr lang="en-US" b="1" dirty="0" smtClean="0"/>
              <a:t>Scattering</a:t>
            </a:r>
            <a:endParaRPr lang="en-US" b="1" dirty="0"/>
          </a:p>
        </p:txBody>
      </p:sp>
      <p:sp>
        <p:nvSpPr>
          <p:cNvPr id="3" name="Content Placeholder 2"/>
          <p:cNvSpPr>
            <a:spLocks noGrp="1"/>
          </p:cNvSpPr>
          <p:nvPr>
            <p:ph idx="1"/>
          </p:nvPr>
        </p:nvSpPr>
        <p:spPr>
          <a:xfrm>
            <a:off x="609600" y="1629276"/>
            <a:ext cx="7886700" cy="4695324"/>
          </a:xfrm>
        </p:spPr>
        <p:txBody>
          <a:bodyPr>
            <a:normAutofit/>
          </a:bodyPr>
          <a:lstStyle/>
          <a:p>
            <a:r>
              <a:rPr lang="en-US" b="1" dirty="0"/>
              <a:t>Scattering </a:t>
            </a:r>
            <a:r>
              <a:rPr lang="en-US" dirty="0"/>
              <a:t>occurs when particles or large gas molecules present in the atmosphere interact with and cause the electromagnetic radiation to be redirected from its original path. </a:t>
            </a:r>
          </a:p>
          <a:p>
            <a:r>
              <a:rPr lang="en-US" dirty="0"/>
              <a:t>How much scattering takes place depends on several factors including the wavelength of the radiation, the abundance of particles or gases, and the distance the radiation travels through the atmosphere. </a:t>
            </a:r>
          </a:p>
          <a:p>
            <a:endParaRPr lang="en-US" dirty="0"/>
          </a:p>
        </p:txBody>
      </p:sp>
      <p:sp>
        <p:nvSpPr>
          <p:cNvPr id="5" name="Rectangle 4"/>
          <p:cNvSpPr/>
          <p:nvPr/>
        </p:nvSpPr>
        <p:spPr>
          <a:xfrm>
            <a:off x="381000" y="365126"/>
            <a:ext cx="3776418" cy="369332"/>
          </a:xfrm>
          <a:prstGeom prst="rect">
            <a:avLst/>
          </a:prstGeom>
        </p:spPr>
        <p:txBody>
          <a:bodyPr wrap="none">
            <a:spAutoFit/>
          </a:bodyPr>
          <a:lstStyle/>
          <a:p>
            <a:pPr algn="just">
              <a:buNone/>
            </a:pPr>
            <a:r>
              <a:rPr lang="en-US" b="1" dirty="0"/>
              <a:t> 2. Radiation and the Atmosphere (B) </a:t>
            </a:r>
          </a:p>
        </p:txBody>
      </p:sp>
      <p:sp>
        <p:nvSpPr>
          <p:cNvPr id="6" name="Rectangle 5"/>
          <p:cNvSpPr/>
          <p:nvPr/>
        </p:nvSpPr>
        <p:spPr>
          <a:xfrm>
            <a:off x="840459" y="4267200"/>
            <a:ext cx="7729782" cy="1431161"/>
          </a:xfrm>
          <a:prstGeom prst="rect">
            <a:avLst/>
          </a:prstGeom>
        </p:spPr>
        <p:txBody>
          <a:bodyPr wrap="square">
            <a:spAutoFit/>
          </a:bodyPr>
          <a:lstStyle/>
          <a:p>
            <a:r>
              <a:rPr lang="en-US" sz="2400" dirty="0"/>
              <a:t>There are three (3) types </a:t>
            </a:r>
            <a:r>
              <a:rPr lang="en-US" sz="2400" dirty="0" smtClean="0"/>
              <a:t>of scattering </a:t>
            </a:r>
            <a:r>
              <a:rPr lang="en-US" sz="2400" dirty="0"/>
              <a:t>which take place.</a:t>
            </a:r>
          </a:p>
          <a:p>
            <a:pPr marL="914400" lvl="1" indent="-457200">
              <a:buFont typeface="+mj-lt"/>
              <a:buAutoNum type="arabicPeriod"/>
            </a:pPr>
            <a:r>
              <a:rPr lang="en-US" sz="2100" dirty="0"/>
              <a:t> Rayleigh Scattering</a:t>
            </a:r>
          </a:p>
          <a:p>
            <a:pPr marL="914400" lvl="1" indent="-457200">
              <a:buFont typeface="+mj-lt"/>
              <a:buAutoNum type="arabicPeriod"/>
            </a:pPr>
            <a:r>
              <a:rPr lang="en-US" sz="2100" dirty="0"/>
              <a:t> Mie Scattering</a:t>
            </a:r>
          </a:p>
          <a:p>
            <a:pPr marL="914400" lvl="1" indent="-457200">
              <a:buFont typeface="+mj-lt"/>
              <a:buAutoNum type="arabicPeriod"/>
            </a:pPr>
            <a:r>
              <a:rPr lang="en-US" sz="2100" dirty="0"/>
              <a:t> Non Selective Scattering</a:t>
            </a:r>
          </a:p>
        </p:txBody>
      </p:sp>
    </p:spTree>
    <p:extLst>
      <p:ext uri="{BB962C8B-B14F-4D97-AF65-F5344CB8AC3E}">
        <p14:creationId xmlns:p14="http://schemas.microsoft.com/office/powerpoint/2010/main" val="123570117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990600"/>
            <a:ext cx="7886700" cy="700089"/>
          </a:xfrm>
        </p:spPr>
        <p:txBody>
          <a:bodyPr/>
          <a:lstStyle/>
          <a:p>
            <a:r>
              <a:rPr lang="en-US" dirty="0" smtClean="0"/>
              <a:t>Scattering : Rayleigh </a:t>
            </a:r>
            <a:r>
              <a:rPr lang="en-US" dirty="0" smtClean="0"/>
              <a:t>Scattering</a:t>
            </a:r>
            <a:endParaRPr lang="en-US" dirty="0"/>
          </a:p>
        </p:txBody>
      </p:sp>
      <p:sp>
        <p:nvSpPr>
          <p:cNvPr id="3" name="Content Placeholder 2"/>
          <p:cNvSpPr>
            <a:spLocks noGrp="1"/>
          </p:cNvSpPr>
          <p:nvPr>
            <p:ph idx="1"/>
          </p:nvPr>
        </p:nvSpPr>
        <p:spPr/>
        <p:txBody>
          <a:bodyPr>
            <a:normAutofit/>
          </a:bodyPr>
          <a:lstStyle/>
          <a:p>
            <a:r>
              <a:rPr lang="en-US" sz="1800" b="1" dirty="0"/>
              <a:t>Rayleigh scattering</a:t>
            </a:r>
            <a:r>
              <a:rPr lang="en-US" sz="1800" dirty="0"/>
              <a:t> occurs when particles are </a:t>
            </a:r>
            <a:r>
              <a:rPr lang="en-US" sz="2000" b="1" dirty="0"/>
              <a:t>very small compared to the wavelength</a:t>
            </a:r>
            <a:r>
              <a:rPr lang="en-US" sz="1800" dirty="0"/>
              <a:t> of the radiation. </a:t>
            </a:r>
          </a:p>
          <a:p>
            <a:r>
              <a:rPr lang="en-US" sz="1800" dirty="0"/>
              <a:t>These could be particles such as small specks of dust or nitrogen and oxygen molecules. </a:t>
            </a:r>
          </a:p>
          <a:p>
            <a:r>
              <a:rPr lang="en-US" sz="1800" dirty="0"/>
              <a:t>Rayleigh scattering causes shorter wavelengths of energy to be scattered much more than longer wave lengths. </a:t>
            </a:r>
          </a:p>
          <a:p>
            <a:r>
              <a:rPr lang="en-US" sz="1800" dirty="0"/>
              <a:t>The fact that the sky appears "blue" during the day and reddish during sunset or sunrise is because of this phenomenon.</a:t>
            </a:r>
          </a:p>
          <a:p>
            <a:endParaRPr lang="en-US" sz="1800" dirty="0"/>
          </a:p>
        </p:txBody>
      </p:sp>
      <p:sp>
        <p:nvSpPr>
          <p:cNvPr id="5" name="Rectangle 4"/>
          <p:cNvSpPr/>
          <p:nvPr/>
        </p:nvSpPr>
        <p:spPr>
          <a:xfrm>
            <a:off x="381000" y="365126"/>
            <a:ext cx="3776418" cy="369332"/>
          </a:xfrm>
          <a:prstGeom prst="rect">
            <a:avLst/>
          </a:prstGeom>
        </p:spPr>
        <p:txBody>
          <a:bodyPr wrap="none">
            <a:spAutoFit/>
          </a:bodyPr>
          <a:lstStyle/>
          <a:p>
            <a:pPr algn="just">
              <a:buNone/>
            </a:pPr>
            <a:r>
              <a:rPr lang="en-US" b="1" dirty="0"/>
              <a:t> 2. Radiation and the Atmosphere (B) </a:t>
            </a:r>
          </a:p>
        </p:txBody>
      </p:sp>
    </p:spTree>
    <p:extLst>
      <p:ext uri="{BB962C8B-B14F-4D97-AF65-F5344CB8AC3E}">
        <p14:creationId xmlns:p14="http://schemas.microsoft.com/office/powerpoint/2010/main" val="93959218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899873"/>
            <a:ext cx="5791200" cy="956231"/>
          </a:xfrm>
        </p:spPr>
        <p:txBody>
          <a:bodyPr/>
          <a:lstStyle/>
          <a:p>
            <a:r>
              <a:rPr lang="en-US" dirty="0" smtClean="0"/>
              <a:t>Scattering : Mie </a:t>
            </a:r>
            <a:r>
              <a:rPr lang="en-US" dirty="0" smtClean="0"/>
              <a:t>Scattering</a:t>
            </a:r>
            <a:endParaRPr lang="en-US" dirty="0"/>
          </a:p>
        </p:txBody>
      </p:sp>
      <p:sp>
        <p:nvSpPr>
          <p:cNvPr id="3" name="Content Placeholder 2"/>
          <p:cNvSpPr>
            <a:spLocks noGrp="1"/>
          </p:cNvSpPr>
          <p:nvPr>
            <p:ph idx="1"/>
          </p:nvPr>
        </p:nvSpPr>
        <p:spPr>
          <a:xfrm>
            <a:off x="789215" y="2060021"/>
            <a:ext cx="7565570" cy="3047999"/>
          </a:xfrm>
        </p:spPr>
        <p:txBody>
          <a:bodyPr>
            <a:noAutofit/>
          </a:bodyPr>
          <a:lstStyle/>
          <a:p>
            <a:r>
              <a:rPr lang="en-US" b="1" dirty="0"/>
              <a:t>Mie scattering</a:t>
            </a:r>
            <a:r>
              <a:rPr lang="en-US" dirty="0"/>
              <a:t> occurs when the particles are just </a:t>
            </a:r>
            <a:r>
              <a:rPr lang="en-US" sz="2400" b="1" dirty="0"/>
              <a:t>about the same size </a:t>
            </a:r>
            <a:r>
              <a:rPr lang="en-US" dirty="0"/>
              <a:t>as the wavelength of the radiation. </a:t>
            </a:r>
          </a:p>
          <a:p>
            <a:r>
              <a:rPr lang="en-US" dirty="0"/>
              <a:t>Dust, smoke and water vapors are common causes of Mie scattering which tends to affect longer wavelengths than those affected by Rayleigh scattering. </a:t>
            </a:r>
          </a:p>
          <a:p>
            <a:r>
              <a:rPr lang="en-US" dirty="0"/>
              <a:t>Mie scattering occurs mostly in the lower portions of the atmosphere where larger particles are more abundant.</a:t>
            </a:r>
          </a:p>
          <a:p>
            <a:endParaRPr lang="en-US" dirty="0"/>
          </a:p>
        </p:txBody>
      </p:sp>
      <p:sp>
        <p:nvSpPr>
          <p:cNvPr id="5" name="Rectangle 4"/>
          <p:cNvSpPr/>
          <p:nvPr/>
        </p:nvSpPr>
        <p:spPr>
          <a:xfrm>
            <a:off x="381000" y="365126"/>
            <a:ext cx="3776418" cy="369332"/>
          </a:xfrm>
          <a:prstGeom prst="rect">
            <a:avLst/>
          </a:prstGeom>
        </p:spPr>
        <p:txBody>
          <a:bodyPr wrap="none">
            <a:spAutoFit/>
          </a:bodyPr>
          <a:lstStyle/>
          <a:p>
            <a:pPr algn="just">
              <a:buNone/>
            </a:pPr>
            <a:r>
              <a:rPr lang="en-US" b="1" dirty="0"/>
              <a:t> 2. Radiation and the Atmosphere (B) </a:t>
            </a:r>
          </a:p>
        </p:txBody>
      </p:sp>
    </p:spTree>
    <p:extLst>
      <p:ext uri="{BB962C8B-B14F-4D97-AF65-F5344CB8AC3E}">
        <p14:creationId xmlns:p14="http://schemas.microsoft.com/office/powerpoint/2010/main" val="296966673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362744"/>
            <a:ext cx="2133600" cy="1325563"/>
          </a:xfrm>
        </p:spPr>
        <p:txBody>
          <a:bodyPr>
            <a:normAutofit fontScale="90000"/>
          </a:bodyPr>
          <a:lstStyle/>
          <a:p>
            <a:r>
              <a:rPr lang="en-US" b="1" dirty="0" smtClean="0">
                <a:latin typeface="Cambria" panose="02040503050406030204" pitchFamily="18" charset="0"/>
                <a:ea typeface="Cambria" panose="02040503050406030204" pitchFamily="18" charset="0"/>
              </a:rPr>
              <a:t>Countries with Satellites</a:t>
            </a:r>
            <a:endParaRPr lang="en-US" b="1" dirty="0">
              <a:latin typeface="Cambria" panose="02040503050406030204" pitchFamily="18" charset="0"/>
              <a:ea typeface="Cambria" panose="02040503050406030204" pitchFamily="18" charset="0"/>
            </a:endParaRPr>
          </a:p>
        </p:txBody>
      </p:sp>
      <p:pic>
        <p:nvPicPr>
          <p:cNvPr id="5" name="Content Placeholder 4"/>
          <p:cNvPicPr>
            <a:picLocks noGrp="1" noChangeAspect="1"/>
          </p:cNvPicPr>
          <p:nvPr>
            <p:ph idx="1"/>
          </p:nvPr>
        </p:nvPicPr>
        <p:blipFill>
          <a:blip r:embed="rId2"/>
          <a:stretch>
            <a:fillRect/>
          </a:stretch>
        </p:blipFill>
        <p:spPr>
          <a:xfrm>
            <a:off x="2895599" y="3127439"/>
            <a:ext cx="6267450" cy="3269051"/>
          </a:xfrm>
          <a:prstGeom prst="rect">
            <a:avLst/>
          </a:prstGeom>
        </p:spPr>
      </p:pic>
      <p:pic>
        <p:nvPicPr>
          <p:cNvPr id="4" name="Picture 3"/>
          <p:cNvPicPr>
            <a:picLocks noChangeAspect="1"/>
          </p:cNvPicPr>
          <p:nvPr/>
        </p:nvPicPr>
        <p:blipFill>
          <a:blip r:embed="rId3"/>
          <a:stretch>
            <a:fillRect/>
          </a:stretch>
        </p:blipFill>
        <p:spPr>
          <a:xfrm>
            <a:off x="2895599" y="-33336"/>
            <a:ext cx="6248401" cy="3160775"/>
          </a:xfrm>
          <a:prstGeom prst="rect">
            <a:avLst/>
          </a:prstGeom>
        </p:spPr>
      </p:pic>
      <p:sp>
        <p:nvSpPr>
          <p:cNvPr id="6" name="Title 1"/>
          <p:cNvSpPr txBox="1">
            <a:spLocks/>
          </p:cNvSpPr>
          <p:nvPr/>
        </p:nvSpPr>
        <p:spPr>
          <a:xfrm>
            <a:off x="457200" y="2286000"/>
            <a:ext cx="2133600" cy="651670"/>
          </a:xfrm>
          <a:prstGeom prst="rect">
            <a:avLst/>
          </a:prstGeom>
        </p:spPr>
        <p:txBody>
          <a:bodyPr vert="horz" lIns="91440" tIns="45720" rIns="91440" bIns="45720" rtlCol="0" anchor="ctr">
            <a:normAutofit fontScale="97500"/>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b="1" dirty="0" smtClean="0">
                <a:latin typeface="Cambria" panose="02040503050406030204" pitchFamily="18" charset="0"/>
                <a:ea typeface="Cambria" panose="02040503050406030204" pitchFamily="18" charset="0"/>
              </a:rPr>
              <a:t>1966</a:t>
            </a:r>
            <a:endParaRPr lang="en-US" b="1" dirty="0">
              <a:latin typeface="Cambria" panose="02040503050406030204" pitchFamily="18" charset="0"/>
              <a:ea typeface="Cambria" panose="02040503050406030204" pitchFamily="18" charset="0"/>
            </a:endParaRPr>
          </a:p>
        </p:txBody>
      </p:sp>
      <p:sp>
        <p:nvSpPr>
          <p:cNvPr id="7" name="Title 1"/>
          <p:cNvSpPr txBox="1">
            <a:spLocks/>
          </p:cNvSpPr>
          <p:nvPr/>
        </p:nvSpPr>
        <p:spPr>
          <a:xfrm>
            <a:off x="609600" y="5105400"/>
            <a:ext cx="1638300" cy="651670"/>
          </a:xfrm>
          <a:prstGeom prst="rect">
            <a:avLst/>
          </a:prstGeom>
        </p:spPr>
        <p:txBody>
          <a:bodyPr vert="horz" lIns="91440" tIns="45720" rIns="91440" bIns="45720" rtlCol="0" anchor="ctr">
            <a:normAutofit fontScale="97500"/>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b="1" dirty="0" smtClean="0">
                <a:latin typeface="Cambria" panose="02040503050406030204" pitchFamily="18" charset="0"/>
                <a:ea typeface="Cambria" panose="02040503050406030204" pitchFamily="18" charset="0"/>
              </a:rPr>
              <a:t>2020</a:t>
            </a:r>
            <a:endParaRPr lang="en-US" b="1" dirty="0">
              <a:latin typeface="Cambria" panose="02040503050406030204" pitchFamily="18" charset="0"/>
              <a:ea typeface="Cambria" panose="02040503050406030204" pitchFamily="18" charset="0"/>
            </a:endParaRPr>
          </a:p>
        </p:txBody>
      </p:sp>
      <p:sp>
        <p:nvSpPr>
          <p:cNvPr id="8" name="Rectangle 7"/>
          <p:cNvSpPr/>
          <p:nvPr/>
        </p:nvSpPr>
        <p:spPr>
          <a:xfrm>
            <a:off x="3581400" y="6396490"/>
            <a:ext cx="6019800" cy="369332"/>
          </a:xfrm>
          <a:prstGeom prst="rect">
            <a:avLst/>
          </a:prstGeom>
        </p:spPr>
        <p:txBody>
          <a:bodyPr wrap="square">
            <a:spAutoFit/>
          </a:bodyPr>
          <a:lstStyle/>
          <a:p>
            <a:r>
              <a:rPr lang="en-US" b="1" i="1" dirty="0"/>
              <a:t>https://www.ucsusa.org/resources/satellite-database</a:t>
            </a:r>
          </a:p>
        </p:txBody>
      </p:sp>
    </p:spTree>
    <p:extLst>
      <p:ext uri="{BB962C8B-B14F-4D97-AF65-F5344CB8AC3E}">
        <p14:creationId xmlns:p14="http://schemas.microsoft.com/office/powerpoint/2010/main" val="350990781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7484" y="1143000"/>
            <a:ext cx="7687866" cy="547689"/>
          </a:xfrm>
        </p:spPr>
        <p:txBody>
          <a:bodyPr/>
          <a:lstStyle/>
          <a:p>
            <a:r>
              <a:rPr lang="en-US" dirty="0" smtClean="0"/>
              <a:t>Scattering : Non </a:t>
            </a:r>
            <a:r>
              <a:rPr lang="en-US" dirty="0" smtClean="0"/>
              <a:t>Selective Scattering</a:t>
            </a:r>
            <a:endParaRPr lang="en-US" dirty="0"/>
          </a:p>
        </p:txBody>
      </p:sp>
      <p:sp>
        <p:nvSpPr>
          <p:cNvPr id="3" name="Content Placeholder 2"/>
          <p:cNvSpPr>
            <a:spLocks noGrp="1"/>
          </p:cNvSpPr>
          <p:nvPr>
            <p:ph idx="1"/>
          </p:nvPr>
        </p:nvSpPr>
        <p:spPr>
          <a:xfrm>
            <a:off x="827484" y="2120213"/>
            <a:ext cx="8124011" cy="3146611"/>
          </a:xfrm>
        </p:spPr>
        <p:txBody>
          <a:bodyPr>
            <a:noAutofit/>
          </a:bodyPr>
          <a:lstStyle/>
          <a:p>
            <a:r>
              <a:rPr lang="en-US" b="1" dirty="0"/>
              <a:t>Nonselective scattering</a:t>
            </a:r>
            <a:r>
              <a:rPr lang="en-US" dirty="0"/>
              <a:t> occurs when the particles are much larger than the wavelength of the radiation. </a:t>
            </a:r>
          </a:p>
          <a:p>
            <a:r>
              <a:rPr lang="en-US" dirty="0"/>
              <a:t>Water droplets and large dust particles can cause this type of scattering. </a:t>
            </a:r>
          </a:p>
          <a:p>
            <a:r>
              <a:rPr lang="en-US" dirty="0"/>
              <a:t>Nonselective scattering gets its name from the fact that all wavelengths are scattered about equally. </a:t>
            </a:r>
          </a:p>
          <a:p>
            <a:r>
              <a:rPr lang="en-US" dirty="0"/>
              <a:t>This type of scattering causes fog and clouds to appear white to our eyes because blue, green, and red light are all scattered in approximately equal quantities (</a:t>
            </a:r>
            <a:r>
              <a:rPr lang="en-US" dirty="0" err="1"/>
              <a:t>blue+green+red</a:t>
            </a:r>
            <a:r>
              <a:rPr lang="en-US" dirty="0"/>
              <a:t> light = white light).</a:t>
            </a:r>
          </a:p>
          <a:p>
            <a:endParaRPr lang="en-US" dirty="0"/>
          </a:p>
        </p:txBody>
      </p:sp>
      <p:sp>
        <p:nvSpPr>
          <p:cNvPr id="5" name="Rectangle 4"/>
          <p:cNvSpPr/>
          <p:nvPr/>
        </p:nvSpPr>
        <p:spPr>
          <a:xfrm>
            <a:off x="381000" y="365126"/>
            <a:ext cx="3776418" cy="369332"/>
          </a:xfrm>
          <a:prstGeom prst="rect">
            <a:avLst/>
          </a:prstGeom>
        </p:spPr>
        <p:txBody>
          <a:bodyPr wrap="none">
            <a:spAutoFit/>
          </a:bodyPr>
          <a:lstStyle/>
          <a:p>
            <a:pPr algn="just">
              <a:buNone/>
            </a:pPr>
            <a:r>
              <a:rPr lang="en-US" b="1" dirty="0"/>
              <a:t> 2. Radiation and the Atmosphere (B) </a:t>
            </a:r>
          </a:p>
        </p:txBody>
      </p:sp>
    </p:spTree>
    <p:extLst>
      <p:ext uri="{BB962C8B-B14F-4D97-AF65-F5344CB8AC3E}">
        <p14:creationId xmlns:p14="http://schemas.microsoft.com/office/powerpoint/2010/main" val="274153349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95600" y="838200"/>
            <a:ext cx="2819400" cy="852489"/>
          </a:xfrm>
        </p:spPr>
        <p:txBody>
          <a:bodyPr/>
          <a:lstStyle/>
          <a:p>
            <a:r>
              <a:rPr lang="en-US" b="1" dirty="0" smtClean="0"/>
              <a:t>Absorption</a:t>
            </a:r>
            <a:endParaRPr lang="en-US" b="1" dirty="0"/>
          </a:p>
        </p:txBody>
      </p:sp>
      <p:sp>
        <p:nvSpPr>
          <p:cNvPr id="3" name="Content Placeholder 2"/>
          <p:cNvSpPr>
            <a:spLocks noGrp="1"/>
          </p:cNvSpPr>
          <p:nvPr>
            <p:ph idx="1"/>
          </p:nvPr>
        </p:nvSpPr>
        <p:spPr/>
        <p:txBody>
          <a:bodyPr>
            <a:normAutofit/>
          </a:bodyPr>
          <a:lstStyle/>
          <a:p>
            <a:r>
              <a:rPr lang="en-US" b="1" dirty="0"/>
              <a:t>Absorption</a:t>
            </a:r>
            <a:r>
              <a:rPr lang="en-US" dirty="0"/>
              <a:t> is the other main mechanism at </a:t>
            </a:r>
            <a:r>
              <a:rPr lang="en-US" dirty="0" smtClean="0"/>
              <a:t>work when </a:t>
            </a:r>
            <a:r>
              <a:rPr lang="en-US" dirty="0"/>
              <a:t>electromagnetic radiation interacts with the atmosphere. </a:t>
            </a:r>
          </a:p>
          <a:p>
            <a:r>
              <a:rPr lang="en-US" dirty="0"/>
              <a:t>In contrast to scattering, this phenomenon causes molecules in the atmosphere to absorb energy at various wavelengths. </a:t>
            </a:r>
          </a:p>
          <a:p>
            <a:r>
              <a:rPr lang="en-US" dirty="0"/>
              <a:t>Ozone, carbon dioxide, and water vapor are the three main atmospheric constituents which absorb radiation.</a:t>
            </a:r>
          </a:p>
          <a:p>
            <a:endParaRPr lang="en-US" dirty="0"/>
          </a:p>
        </p:txBody>
      </p:sp>
      <p:sp>
        <p:nvSpPr>
          <p:cNvPr id="5" name="Rectangle 4"/>
          <p:cNvSpPr/>
          <p:nvPr/>
        </p:nvSpPr>
        <p:spPr>
          <a:xfrm>
            <a:off x="381000" y="365126"/>
            <a:ext cx="3776418" cy="369332"/>
          </a:xfrm>
          <a:prstGeom prst="rect">
            <a:avLst/>
          </a:prstGeom>
        </p:spPr>
        <p:txBody>
          <a:bodyPr wrap="none">
            <a:spAutoFit/>
          </a:bodyPr>
          <a:lstStyle/>
          <a:p>
            <a:pPr algn="just">
              <a:buNone/>
            </a:pPr>
            <a:r>
              <a:rPr lang="en-US" b="1" dirty="0"/>
              <a:t> 2. Radiation and the Atmosphere (B) </a:t>
            </a:r>
          </a:p>
        </p:txBody>
      </p:sp>
    </p:spTree>
    <p:extLst>
      <p:ext uri="{BB962C8B-B14F-4D97-AF65-F5344CB8AC3E}">
        <p14:creationId xmlns:p14="http://schemas.microsoft.com/office/powerpoint/2010/main" val="386713545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6250" y="898437"/>
            <a:ext cx="7886700" cy="662782"/>
          </a:xfrm>
        </p:spPr>
        <p:txBody>
          <a:bodyPr/>
          <a:lstStyle/>
          <a:p>
            <a:pPr algn="ctr"/>
            <a:r>
              <a:rPr lang="en-US" b="1" dirty="0" smtClean="0">
                <a:solidFill>
                  <a:schemeClr val="accent1">
                    <a:lumMod val="75000"/>
                  </a:schemeClr>
                </a:solidFill>
              </a:rPr>
              <a:t>Atmospheric window</a:t>
            </a:r>
            <a:endParaRPr lang="en-US" b="1" dirty="0">
              <a:solidFill>
                <a:schemeClr val="accent1">
                  <a:lumMod val="75000"/>
                </a:schemeClr>
              </a:solidFill>
            </a:endParaRPr>
          </a:p>
        </p:txBody>
      </p:sp>
      <p:sp>
        <p:nvSpPr>
          <p:cNvPr id="3" name="Content Placeholder 2"/>
          <p:cNvSpPr>
            <a:spLocks noGrp="1"/>
          </p:cNvSpPr>
          <p:nvPr>
            <p:ph idx="1"/>
          </p:nvPr>
        </p:nvSpPr>
        <p:spPr>
          <a:xfrm>
            <a:off x="315098" y="1649308"/>
            <a:ext cx="8828902" cy="1196439"/>
          </a:xfrm>
        </p:spPr>
        <p:txBody>
          <a:bodyPr>
            <a:normAutofit/>
          </a:bodyPr>
          <a:lstStyle/>
          <a:p>
            <a:pPr algn="just">
              <a:buNone/>
            </a:pPr>
            <a:r>
              <a:rPr lang="en-US" sz="1800" dirty="0"/>
              <a:t>   </a:t>
            </a:r>
            <a:r>
              <a:rPr lang="en-US" sz="2400" dirty="0"/>
              <a:t>Those areas of the spectrum which are not severely influenced by atmospheric absorption and thus, are useful to remote sensors, are called </a:t>
            </a:r>
            <a:r>
              <a:rPr lang="en-US" sz="2400" b="1" dirty="0"/>
              <a:t>atmospheric windows</a:t>
            </a:r>
            <a:r>
              <a:rPr lang="en-US" sz="2400" b="1" dirty="0" smtClean="0"/>
              <a:t>.</a:t>
            </a:r>
          </a:p>
          <a:p>
            <a:pPr algn="just">
              <a:buNone/>
            </a:pPr>
            <a:endParaRPr lang="en-US" sz="2400" b="1" dirty="0"/>
          </a:p>
        </p:txBody>
      </p:sp>
      <p:pic>
        <p:nvPicPr>
          <p:cNvPr id="6" name="Picture 2" descr="C:\Users\student\Desktop\New folder\AtmosWindows.JPG"/>
          <p:cNvPicPr>
            <a:picLocks noChangeAspect="1" noChangeArrowheads="1"/>
          </p:cNvPicPr>
          <p:nvPr/>
        </p:nvPicPr>
        <p:blipFill>
          <a:blip r:embed="rId2" cstate="print"/>
          <a:srcRect/>
          <a:stretch>
            <a:fillRect/>
          </a:stretch>
        </p:blipFill>
        <p:spPr bwMode="auto">
          <a:xfrm>
            <a:off x="831602" y="3021925"/>
            <a:ext cx="7531348" cy="1885951"/>
          </a:xfrm>
          <a:prstGeom prst="rect">
            <a:avLst/>
          </a:prstGeom>
          <a:noFill/>
        </p:spPr>
      </p:pic>
      <p:sp>
        <p:nvSpPr>
          <p:cNvPr id="4" name="Rectangle 3"/>
          <p:cNvSpPr/>
          <p:nvPr/>
        </p:nvSpPr>
        <p:spPr>
          <a:xfrm>
            <a:off x="533400" y="5135940"/>
            <a:ext cx="8229600" cy="1569660"/>
          </a:xfrm>
          <a:prstGeom prst="rect">
            <a:avLst/>
          </a:prstGeom>
        </p:spPr>
        <p:txBody>
          <a:bodyPr wrap="square">
            <a:spAutoFit/>
          </a:bodyPr>
          <a:lstStyle/>
          <a:p>
            <a:r>
              <a:rPr lang="en-US" sz="2400" b="1" dirty="0">
                <a:latin typeface="Times New Roman" pitchFamily="18" charset="0"/>
                <a:cs typeface="Times New Roman" pitchFamily="18" charset="0"/>
              </a:rPr>
              <a:t>Regions in electromagnetic spectrum were absorption is </a:t>
            </a:r>
            <a:r>
              <a:rPr lang="en-US" sz="2400" b="1" dirty="0" smtClean="0">
                <a:latin typeface="Times New Roman" pitchFamily="18" charset="0"/>
                <a:cs typeface="Times New Roman" pitchFamily="18" charset="0"/>
              </a:rPr>
              <a:t>low:</a:t>
            </a:r>
            <a:endParaRPr lang="en-US" sz="2400" b="1" dirty="0">
              <a:latin typeface="Times New Roman" pitchFamily="18" charset="0"/>
              <a:cs typeface="Times New Roman" pitchFamily="18" charset="0"/>
            </a:endParaRPr>
          </a:p>
          <a:p>
            <a:r>
              <a:rPr lang="en-US" sz="2400" dirty="0">
                <a:latin typeface="Times New Roman" pitchFamily="18" charset="0"/>
                <a:cs typeface="Times New Roman" pitchFamily="18" charset="0"/>
              </a:rPr>
              <a:t>Visible window: 0.4-0.9µm</a:t>
            </a:r>
          </a:p>
          <a:p>
            <a:r>
              <a:rPr lang="en-US" sz="2400" dirty="0">
                <a:latin typeface="Times New Roman" pitchFamily="18" charset="0"/>
                <a:cs typeface="Times New Roman" pitchFamily="18" charset="0"/>
              </a:rPr>
              <a:t>Near infrared window: 1.5-1.75µm, 2-2.4µm</a:t>
            </a:r>
          </a:p>
          <a:p>
            <a:r>
              <a:rPr lang="en-US" sz="2400" dirty="0">
                <a:latin typeface="Times New Roman" pitchFamily="18" charset="0"/>
                <a:cs typeface="Times New Roman" pitchFamily="18" charset="0"/>
              </a:rPr>
              <a:t>Far infrared window: 3-5µm, 8-14µm</a:t>
            </a:r>
          </a:p>
        </p:txBody>
      </p:sp>
      <p:sp>
        <p:nvSpPr>
          <p:cNvPr id="7" name="Rectangle 6"/>
          <p:cNvSpPr/>
          <p:nvPr/>
        </p:nvSpPr>
        <p:spPr>
          <a:xfrm>
            <a:off x="152400" y="313095"/>
            <a:ext cx="3776418" cy="369332"/>
          </a:xfrm>
          <a:prstGeom prst="rect">
            <a:avLst/>
          </a:prstGeom>
        </p:spPr>
        <p:txBody>
          <a:bodyPr wrap="none">
            <a:spAutoFit/>
          </a:bodyPr>
          <a:lstStyle/>
          <a:p>
            <a:pPr algn="just">
              <a:buNone/>
            </a:pPr>
            <a:r>
              <a:rPr lang="en-US" b="1" dirty="0"/>
              <a:t> 2. Radiation and the Atmosphere (B) </a:t>
            </a:r>
          </a:p>
        </p:txBody>
      </p:sp>
    </p:spTree>
    <p:extLst>
      <p:ext uri="{BB962C8B-B14F-4D97-AF65-F5344CB8AC3E}">
        <p14:creationId xmlns:p14="http://schemas.microsoft.com/office/powerpoint/2010/main" val="263491252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838200"/>
            <a:ext cx="7886700" cy="852489"/>
          </a:xfrm>
        </p:spPr>
        <p:txBody>
          <a:bodyPr/>
          <a:lstStyle/>
          <a:p>
            <a:pPr algn="ctr"/>
            <a:r>
              <a:rPr lang="en-US" b="1" dirty="0" smtClean="0"/>
              <a:t>Transmission</a:t>
            </a:r>
            <a:endParaRPr lang="en-US" b="1" dirty="0"/>
          </a:p>
        </p:txBody>
      </p:sp>
      <p:sp>
        <p:nvSpPr>
          <p:cNvPr id="3" name="Content Placeholder 2"/>
          <p:cNvSpPr>
            <a:spLocks noGrp="1"/>
          </p:cNvSpPr>
          <p:nvPr>
            <p:ph idx="1"/>
          </p:nvPr>
        </p:nvSpPr>
        <p:spPr/>
        <p:txBody>
          <a:bodyPr>
            <a:normAutofit/>
          </a:bodyPr>
          <a:lstStyle/>
          <a:p>
            <a:r>
              <a:rPr lang="en-US" b="1" dirty="0"/>
              <a:t>Transmission</a:t>
            </a:r>
            <a:r>
              <a:rPr lang="en-US" dirty="0"/>
              <a:t> is that process in the atmosphere in which the energy besides absorbed and scattered are transmitted through the atmosphere and reach to the earth surface. Atmospheric window allows energy to be transmitted.</a:t>
            </a:r>
          </a:p>
          <a:p>
            <a:endParaRPr lang="en-US" dirty="0"/>
          </a:p>
        </p:txBody>
      </p:sp>
      <p:sp>
        <p:nvSpPr>
          <p:cNvPr id="5" name="Rectangle 4"/>
          <p:cNvSpPr/>
          <p:nvPr/>
        </p:nvSpPr>
        <p:spPr>
          <a:xfrm>
            <a:off x="381000" y="381000"/>
            <a:ext cx="3776418" cy="369332"/>
          </a:xfrm>
          <a:prstGeom prst="rect">
            <a:avLst/>
          </a:prstGeom>
        </p:spPr>
        <p:txBody>
          <a:bodyPr wrap="none">
            <a:spAutoFit/>
          </a:bodyPr>
          <a:lstStyle/>
          <a:p>
            <a:pPr algn="just">
              <a:buNone/>
            </a:pPr>
            <a:r>
              <a:rPr lang="en-US" b="1" dirty="0"/>
              <a:t> 2. Radiation and the Atmosphere (B) </a:t>
            </a:r>
          </a:p>
        </p:txBody>
      </p:sp>
    </p:spTree>
    <p:extLst>
      <p:ext uri="{BB962C8B-B14F-4D97-AF65-F5344CB8AC3E}">
        <p14:creationId xmlns:p14="http://schemas.microsoft.com/office/powerpoint/2010/main" val="4137582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838200"/>
            <a:ext cx="7886700" cy="5338763"/>
          </a:xfrm>
        </p:spPr>
        <p:txBody>
          <a:bodyPr>
            <a:noAutofit/>
          </a:bodyPr>
          <a:lstStyle/>
          <a:p>
            <a:pPr algn="just">
              <a:buNone/>
            </a:pPr>
            <a:r>
              <a:rPr lang="en-US" sz="3200" b="1" dirty="0"/>
              <a:t>3. Interaction with the Target (C) </a:t>
            </a:r>
            <a:endParaRPr lang="en-US" sz="3200" b="1" dirty="0" smtClean="0"/>
          </a:p>
          <a:p>
            <a:pPr algn="just">
              <a:buNone/>
            </a:pPr>
            <a:r>
              <a:rPr lang="en-US" sz="2800" dirty="0" smtClean="0"/>
              <a:t>Once </a:t>
            </a:r>
            <a:r>
              <a:rPr lang="en-US" sz="2800" dirty="0"/>
              <a:t>the energy makes its way to the target through the atmosphere, it interacts with the target depending on the properties of both the target and the radiation.</a:t>
            </a:r>
          </a:p>
          <a:p>
            <a:pPr algn="just">
              <a:buNone/>
            </a:pPr>
            <a:endParaRPr lang="en-US" dirty="0"/>
          </a:p>
        </p:txBody>
      </p:sp>
    </p:spTree>
    <p:extLst>
      <p:ext uri="{BB962C8B-B14F-4D97-AF65-F5344CB8AC3E}">
        <p14:creationId xmlns:p14="http://schemas.microsoft.com/office/powerpoint/2010/main" val="252333249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
            </a:r>
            <a:br>
              <a:rPr lang="en-US" dirty="0" smtClean="0"/>
            </a:br>
            <a:r>
              <a:rPr lang="en-US" dirty="0" smtClean="0">
                <a:solidFill>
                  <a:srgbClr val="00B050"/>
                </a:solidFill>
              </a:rPr>
              <a:t>Energy interaction with earth surface</a:t>
            </a:r>
            <a:br>
              <a:rPr lang="en-US" dirty="0" smtClean="0">
                <a:solidFill>
                  <a:srgbClr val="00B050"/>
                </a:solidFill>
              </a:rPr>
            </a:br>
            <a:endParaRPr lang="en-US" dirty="0">
              <a:solidFill>
                <a:srgbClr val="00B050"/>
              </a:solidFill>
            </a:endParaRPr>
          </a:p>
        </p:txBody>
      </p:sp>
      <p:sp>
        <p:nvSpPr>
          <p:cNvPr id="3" name="Content Placeholder 2"/>
          <p:cNvSpPr>
            <a:spLocks noGrp="1"/>
          </p:cNvSpPr>
          <p:nvPr>
            <p:ph idx="1"/>
          </p:nvPr>
        </p:nvSpPr>
        <p:spPr>
          <a:xfrm>
            <a:off x="594461" y="1447800"/>
            <a:ext cx="7907442" cy="3146611"/>
          </a:xfrm>
        </p:spPr>
        <p:txBody>
          <a:bodyPr>
            <a:noAutofit/>
          </a:bodyPr>
          <a:lstStyle/>
          <a:p>
            <a:pPr>
              <a:buNone/>
            </a:pPr>
            <a:r>
              <a:rPr lang="en-US" sz="1800" dirty="0"/>
              <a:t>	Radiation that is not absorbed or scattered in the atmosphere can reach and interact with the Earth's surface. There are three (3) forms of interaction that can take place when energy strikes, or is </a:t>
            </a:r>
            <a:r>
              <a:rPr lang="en-US" sz="1800" b="1" dirty="0"/>
              <a:t>incident (I) </a:t>
            </a:r>
            <a:r>
              <a:rPr lang="en-US" sz="1800" dirty="0"/>
              <a:t>upon the surface.</a:t>
            </a:r>
          </a:p>
          <a:p>
            <a:pPr>
              <a:buNone/>
            </a:pPr>
            <a:r>
              <a:rPr lang="en-US" sz="1800" dirty="0"/>
              <a:t>	These are: </a:t>
            </a:r>
            <a:r>
              <a:rPr lang="en-US" sz="1800" b="1" dirty="0"/>
              <a:t>absorption (A); transmission  (T); and reflection (R). </a:t>
            </a:r>
            <a:r>
              <a:rPr lang="en-US" sz="1800" dirty="0"/>
              <a:t>The total incident energy will interact with the surface in one or more of these three ways. The proportions of each will depend on the wavelength of the energy and the material and condition of </a:t>
            </a:r>
            <a:r>
              <a:rPr lang="en-US" sz="1800" dirty="0" smtClean="0"/>
              <a:t>the feature</a:t>
            </a:r>
            <a:r>
              <a:rPr lang="en-US" sz="1800" dirty="0"/>
              <a:t>.</a:t>
            </a:r>
          </a:p>
        </p:txBody>
      </p:sp>
      <p:sp>
        <p:nvSpPr>
          <p:cNvPr id="4" name="Rectangle 3"/>
          <p:cNvSpPr/>
          <p:nvPr/>
        </p:nvSpPr>
        <p:spPr>
          <a:xfrm>
            <a:off x="628650" y="365126"/>
            <a:ext cx="3330784" cy="369332"/>
          </a:xfrm>
          <a:prstGeom prst="rect">
            <a:avLst/>
          </a:prstGeom>
        </p:spPr>
        <p:txBody>
          <a:bodyPr wrap="none">
            <a:spAutoFit/>
          </a:bodyPr>
          <a:lstStyle/>
          <a:p>
            <a:pPr algn="just">
              <a:buNone/>
            </a:pPr>
            <a:r>
              <a:rPr lang="en-US" b="1" dirty="0"/>
              <a:t>3. Interaction with the Target (C) </a:t>
            </a:r>
          </a:p>
        </p:txBody>
      </p:sp>
    </p:spTree>
    <p:extLst>
      <p:ext uri="{BB962C8B-B14F-4D97-AF65-F5344CB8AC3E}">
        <p14:creationId xmlns:p14="http://schemas.microsoft.com/office/powerpoint/2010/main" val="172807956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624198"/>
            <a:ext cx="7886700" cy="429140"/>
          </a:xfrm>
        </p:spPr>
        <p:txBody>
          <a:bodyPr>
            <a:normAutofit fontScale="90000"/>
          </a:bodyPr>
          <a:lstStyle/>
          <a:p>
            <a:r>
              <a:rPr lang="en-US" b="1" dirty="0" smtClean="0"/>
              <a:t>Reflection</a:t>
            </a:r>
            <a:endParaRPr lang="en-US" b="1" dirty="0"/>
          </a:p>
        </p:txBody>
      </p:sp>
      <p:sp>
        <p:nvSpPr>
          <p:cNvPr id="3" name="Content Placeholder 2"/>
          <p:cNvSpPr>
            <a:spLocks noGrp="1"/>
          </p:cNvSpPr>
          <p:nvPr>
            <p:ph idx="1"/>
          </p:nvPr>
        </p:nvSpPr>
        <p:spPr>
          <a:xfrm>
            <a:off x="366023" y="1127744"/>
            <a:ext cx="7871348" cy="3146611"/>
          </a:xfrm>
        </p:spPr>
        <p:txBody>
          <a:bodyPr>
            <a:normAutofit/>
          </a:bodyPr>
          <a:lstStyle/>
          <a:p>
            <a:r>
              <a:rPr lang="en-US" b="1" dirty="0"/>
              <a:t>Reflection (R)</a:t>
            </a:r>
            <a:r>
              <a:rPr lang="en-US" dirty="0"/>
              <a:t> occurs when radiation "bounces" off the target and is redirected. </a:t>
            </a:r>
          </a:p>
          <a:p>
            <a:r>
              <a:rPr lang="en-US" dirty="0"/>
              <a:t>In remote sensing, we are most interested in measuring the radiation reflected from targets. </a:t>
            </a:r>
          </a:p>
          <a:p>
            <a:r>
              <a:rPr lang="en-US" dirty="0"/>
              <a:t>We refer to two types of reflection, which represent the two extreme ends of the way in which energy is reflected from a target: </a:t>
            </a:r>
            <a:r>
              <a:rPr lang="en-US" b="1" dirty="0"/>
              <a:t>specular</a:t>
            </a:r>
            <a:r>
              <a:rPr lang="en-US" dirty="0"/>
              <a:t> reflection and </a:t>
            </a:r>
            <a:r>
              <a:rPr lang="en-US" b="1" dirty="0"/>
              <a:t>diffuse</a:t>
            </a:r>
            <a:r>
              <a:rPr lang="en-US" dirty="0"/>
              <a:t> reflection.</a:t>
            </a:r>
          </a:p>
          <a:p>
            <a:endParaRPr lang="en-US" dirty="0"/>
          </a:p>
        </p:txBody>
      </p:sp>
      <p:sp>
        <p:nvSpPr>
          <p:cNvPr id="5" name="Rectangle 4"/>
          <p:cNvSpPr/>
          <p:nvPr/>
        </p:nvSpPr>
        <p:spPr>
          <a:xfrm>
            <a:off x="457200" y="180460"/>
            <a:ext cx="3330784" cy="369332"/>
          </a:xfrm>
          <a:prstGeom prst="rect">
            <a:avLst/>
          </a:prstGeom>
        </p:spPr>
        <p:txBody>
          <a:bodyPr wrap="none">
            <a:spAutoFit/>
          </a:bodyPr>
          <a:lstStyle/>
          <a:p>
            <a:pPr algn="just">
              <a:buNone/>
            </a:pPr>
            <a:r>
              <a:rPr lang="en-US" b="1" dirty="0"/>
              <a:t>3. Interaction with the Target (C) </a:t>
            </a:r>
          </a:p>
        </p:txBody>
      </p:sp>
      <p:sp>
        <p:nvSpPr>
          <p:cNvPr id="6" name="Content Placeholder 2"/>
          <p:cNvSpPr txBox="1">
            <a:spLocks/>
          </p:cNvSpPr>
          <p:nvPr/>
        </p:nvSpPr>
        <p:spPr>
          <a:xfrm>
            <a:off x="110456" y="4006197"/>
            <a:ext cx="6347494" cy="1234441"/>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dirty="0" smtClean="0"/>
              <a:t>When a surface is smooth we get specular or mirror-like reflection where all (or almost all) of the energy is directed away from the surface in a single direction. </a:t>
            </a:r>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25950" y="3577021"/>
            <a:ext cx="1683050" cy="1543480"/>
          </a:xfrm>
          <a:prstGeom prst="rect">
            <a:avLst/>
          </a:prstGeom>
        </p:spPr>
      </p:pic>
      <p:sp>
        <p:nvSpPr>
          <p:cNvPr id="8" name="Content Placeholder 2"/>
          <p:cNvSpPr txBox="1">
            <a:spLocks/>
          </p:cNvSpPr>
          <p:nvPr/>
        </p:nvSpPr>
        <p:spPr>
          <a:xfrm>
            <a:off x="-76200" y="5876146"/>
            <a:ext cx="6886088" cy="839731"/>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dirty="0" smtClean="0"/>
              <a:t>Diffuse reflection occurs when the surface is rough and the energy is reflected almost uniformly in all directions .</a:t>
            </a:r>
          </a:p>
          <a:p>
            <a:endParaRPr lang="en-US" dirty="0"/>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48105" y="5297732"/>
            <a:ext cx="1838741" cy="1537856"/>
          </a:xfrm>
          <a:prstGeom prst="rect">
            <a:avLst/>
          </a:prstGeom>
        </p:spPr>
      </p:pic>
    </p:spTree>
    <p:extLst>
      <p:ext uri="{BB962C8B-B14F-4D97-AF65-F5344CB8AC3E}">
        <p14:creationId xmlns:p14="http://schemas.microsoft.com/office/powerpoint/2010/main" val="288362023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756870"/>
            <a:ext cx="5486400" cy="1325563"/>
          </a:xfrm>
        </p:spPr>
        <p:txBody>
          <a:bodyPr>
            <a:normAutofit fontScale="90000"/>
          </a:bodyPr>
          <a:lstStyle/>
          <a:p>
            <a:pPr algn="ctr"/>
            <a:r>
              <a:rPr lang="en-US" dirty="0" smtClean="0">
                <a:solidFill>
                  <a:srgbClr val="00B050"/>
                </a:solidFill>
              </a:rPr>
              <a:t/>
            </a:r>
            <a:br>
              <a:rPr lang="en-US" dirty="0" smtClean="0">
                <a:solidFill>
                  <a:srgbClr val="00B050"/>
                </a:solidFill>
              </a:rPr>
            </a:br>
            <a:r>
              <a:rPr lang="en-US" b="1" dirty="0" smtClean="0">
                <a:solidFill>
                  <a:srgbClr val="00B050"/>
                </a:solidFill>
              </a:rPr>
              <a:t>Spectral </a:t>
            </a:r>
            <a:r>
              <a:rPr lang="en-US" b="1" dirty="0" err="1" smtClean="0">
                <a:solidFill>
                  <a:srgbClr val="00B050"/>
                </a:solidFill>
              </a:rPr>
              <a:t>reflectancy</a:t>
            </a:r>
            <a:r>
              <a:rPr lang="en-US" dirty="0" smtClean="0"/>
              <a:t/>
            </a:r>
            <a:br>
              <a:rPr lang="en-US" dirty="0" smtClean="0"/>
            </a:br>
            <a:endParaRPr lang="en-US" dirty="0"/>
          </a:p>
        </p:txBody>
      </p:sp>
      <p:sp>
        <p:nvSpPr>
          <p:cNvPr id="3" name="Content Placeholder 2"/>
          <p:cNvSpPr>
            <a:spLocks noGrp="1"/>
          </p:cNvSpPr>
          <p:nvPr>
            <p:ph idx="1"/>
          </p:nvPr>
        </p:nvSpPr>
        <p:spPr>
          <a:xfrm>
            <a:off x="533400" y="2286000"/>
            <a:ext cx="7886700" cy="2133600"/>
          </a:xfrm>
        </p:spPr>
        <p:txBody>
          <a:bodyPr>
            <a:normAutofit/>
          </a:bodyPr>
          <a:lstStyle/>
          <a:p>
            <a:pPr algn="just">
              <a:buNone/>
            </a:pPr>
            <a:r>
              <a:rPr lang="en-US" dirty="0"/>
              <a:t>	</a:t>
            </a:r>
            <a:r>
              <a:rPr lang="en-US" b="1" dirty="0"/>
              <a:t>Spectral reflectancy </a:t>
            </a:r>
            <a:r>
              <a:rPr lang="en-US" dirty="0"/>
              <a:t>is  unique property of any object for </a:t>
            </a:r>
            <a:r>
              <a:rPr lang="en-GB" dirty="0"/>
              <a:t>reflection, absorption and transmission which produce a unique spectral signature of reflectance for any object in different wavelength region. It is </a:t>
            </a:r>
            <a:r>
              <a:rPr lang="en-US" dirty="0"/>
              <a:t>due to difference in spectral characteristics	 of objects.</a:t>
            </a:r>
          </a:p>
          <a:p>
            <a:pPr algn="just">
              <a:buNone/>
            </a:pPr>
            <a:r>
              <a:rPr lang="en-US" dirty="0"/>
              <a:t>	Reflectance measurement can be carried out in a lab(spectral </a:t>
            </a:r>
            <a:r>
              <a:rPr lang="en-US" dirty="0" smtClean="0"/>
              <a:t>libraries) </a:t>
            </a:r>
            <a:r>
              <a:rPr lang="en-US" dirty="0"/>
              <a:t>or in a field using spectrometer.</a:t>
            </a:r>
          </a:p>
          <a:p>
            <a:pPr algn="just">
              <a:buNone/>
            </a:pPr>
            <a:endParaRPr lang="en-GB" dirty="0"/>
          </a:p>
          <a:p>
            <a:pPr algn="just">
              <a:buNone/>
            </a:pPr>
            <a:endParaRPr lang="en-US" dirty="0"/>
          </a:p>
        </p:txBody>
      </p:sp>
      <p:sp>
        <p:nvSpPr>
          <p:cNvPr id="4" name="Rectangle 3"/>
          <p:cNvSpPr/>
          <p:nvPr/>
        </p:nvSpPr>
        <p:spPr>
          <a:xfrm>
            <a:off x="762000" y="387538"/>
            <a:ext cx="3330784" cy="369332"/>
          </a:xfrm>
          <a:prstGeom prst="rect">
            <a:avLst/>
          </a:prstGeom>
        </p:spPr>
        <p:txBody>
          <a:bodyPr wrap="none">
            <a:spAutoFit/>
          </a:bodyPr>
          <a:lstStyle/>
          <a:p>
            <a:pPr algn="just">
              <a:buNone/>
            </a:pPr>
            <a:r>
              <a:rPr lang="en-US" b="1" dirty="0"/>
              <a:t>3. Interaction with the Target (C) </a:t>
            </a:r>
          </a:p>
        </p:txBody>
      </p:sp>
    </p:spTree>
    <p:extLst>
      <p:ext uri="{BB962C8B-B14F-4D97-AF65-F5344CB8AC3E}">
        <p14:creationId xmlns:p14="http://schemas.microsoft.com/office/powerpoint/2010/main" val="145200086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28600"/>
            <a:ext cx="7886700" cy="1325563"/>
          </a:xfrm>
        </p:spPr>
        <p:txBody>
          <a:bodyPr/>
          <a:lstStyle/>
          <a:p>
            <a:r>
              <a:rPr lang="en-US" b="1" dirty="0" smtClean="0">
                <a:solidFill>
                  <a:schemeClr val="accent1">
                    <a:lumMod val="75000"/>
                  </a:schemeClr>
                </a:solidFill>
              </a:rPr>
              <a:t>Spectral Reflectance Curve</a:t>
            </a:r>
            <a:endParaRPr lang="en-US" b="1" dirty="0">
              <a:solidFill>
                <a:schemeClr val="accent1">
                  <a:lumMod val="75000"/>
                </a:schemeClr>
              </a:solidFill>
            </a:endParaRPr>
          </a:p>
        </p:txBody>
      </p:sp>
      <p:sp>
        <p:nvSpPr>
          <p:cNvPr id="3" name="Content Placeholder 2"/>
          <p:cNvSpPr>
            <a:spLocks noGrp="1"/>
          </p:cNvSpPr>
          <p:nvPr>
            <p:ph idx="1"/>
          </p:nvPr>
        </p:nvSpPr>
        <p:spPr>
          <a:xfrm>
            <a:off x="152400" y="1371600"/>
            <a:ext cx="8362950" cy="1755775"/>
          </a:xfrm>
        </p:spPr>
        <p:txBody>
          <a:bodyPr>
            <a:normAutofit/>
          </a:bodyPr>
          <a:lstStyle/>
          <a:p>
            <a:r>
              <a:rPr lang="en-US" dirty="0"/>
              <a:t>The reflectance with respect to the wavelength is called spectral reflectance Spectral reflectance curve shows a portion of incident energy that is reflected as a function of wave length. </a:t>
            </a:r>
          </a:p>
          <a:p>
            <a:r>
              <a:rPr lang="en-US" dirty="0"/>
              <a:t>Different materials shows different spectral signature because of their unique properties.</a:t>
            </a:r>
          </a:p>
          <a:p>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3733800"/>
            <a:ext cx="4306889" cy="2882497"/>
          </a:xfrm>
          <a:prstGeom prst="rect">
            <a:avLst/>
          </a:prstGeom>
        </p:spPr>
      </p:pic>
      <p:sp>
        <p:nvSpPr>
          <p:cNvPr id="7" name="Rectangle 6"/>
          <p:cNvSpPr/>
          <p:nvPr/>
        </p:nvSpPr>
        <p:spPr>
          <a:xfrm>
            <a:off x="381000" y="192741"/>
            <a:ext cx="3330784" cy="369332"/>
          </a:xfrm>
          <a:prstGeom prst="rect">
            <a:avLst/>
          </a:prstGeom>
        </p:spPr>
        <p:txBody>
          <a:bodyPr wrap="none">
            <a:spAutoFit/>
          </a:bodyPr>
          <a:lstStyle/>
          <a:p>
            <a:pPr algn="just">
              <a:buNone/>
            </a:pPr>
            <a:r>
              <a:rPr lang="en-US" b="1" dirty="0"/>
              <a:t>3. Interaction with the Target (C) </a:t>
            </a:r>
          </a:p>
        </p:txBody>
      </p:sp>
      <p:sp>
        <p:nvSpPr>
          <p:cNvPr id="8" name="Content Placeholder 2"/>
          <p:cNvSpPr txBox="1">
            <a:spLocks/>
          </p:cNvSpPr>
          <p:nvPr/>
        </p:nvSpPr>
        <p:spPr>
          <a:xfrm>
            <a:off x="143435" y="2971800"/>
            <a:ext cx="7919474" cy="635652"/>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sz="1800" smtClean="0"/>
              <a:t>The magnitude of energy that an object reflects or emits across a range of wavelengths is called its </a:t>
            </a:r>
            <a:r>
              <a:rPr lang="en-US" sz="1800" b="1" smtClean="0"/>
              <a:t>spectral response pattern</a:t>
            </a:r>
            <a:r>
              <a:rPr lang="en-US" sz="1800" smtClean="0"/>
              <a:t>.</a:t>
            </a:r>
            <a:endParaRPr lang="en-US" sz="1800" dirty="0"/>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90134" y="3936902"/>
            <a:ext cx="3883761" cy="2648019"/>
          </a:xfrm>
          <a:prstGeom prst="rect">
            <a:avLst/>
          </a:prstGeom>
        </p:spPr>
      </p:pic>
    </p:spTree>
    <p:extLst>
      <p:ext uri="{BB962C8B-B14F-4D97-AF65-F5344CB8AC3E}">
        <p14:creationId xmlns:p14="http://schemas.microsoft.com/office/powerpoint/2010/main" val="411113763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85800"/>
            <a:ext cx="8543111" cy="1050398"/>
          </a:xfrm>
        </p:spPr>
        <p:txBody>
          <a:bodyPr>
            <a:normAutofit/>
          </a:bodyPr>
          <a:lstStyle/>
          <a:p>
            <a:r>
              <a:rPr lang="en-US" b="1" dirty="0" smtClean="0">
                <a:solidFill>
                  <a:schemeClr val="accent1">
                    <a:lumMod val="75000"/>
                  </a:schemeClr>
                </a:solidFill>
              </a:rPr>
              <a:t>Spectral reflectance curve of different materials</a:t>
            </a:r>
            <a:br>
              <a:rPr lang="en-US" b="1" dirty="0" smtClean="0">
                <a:solidFill>
                  <a:schemeClr val="accent1">
                    <a:lumMod val="75000"/>
                  </a:schemeClr>
                </a:solidFill>
              </a:rPr>
            </a:br>
            <a:endParaRPr lang="en-US" b="1" dirty="0">
              <a:solidFill>
                <a:schemeClr val="accent1">
                  <a:lumMod val="75000"/>
                </a:schemeClr>
              </a:solidFill>
            </a:endParaRPr>
          </a:p>
        </p:txBody>
      </p:sp>
      <p:sp>
        <p:nvSpPr>
          <p:cNvPr id="6" name="Rectangle 5"/>
          <p:cNvSpPr/>
          <p:nvPr/>
        </p:nvSpPr>
        <p:spPr>
          <a:xfrm>
            <a:off x="381000" y="192741"/>
            <a:ext cx="3330784" cy="369332"/>
          </a:xfrm>
          <a:prstGeom prst="rect">
            <a:avLst/>
          </a:prstGeom>
        </p:spPr>
        <p:txBody>
          <a:bodyPr wrap="none">
            <a:spAutoFit/>
          </a:bodyPr>
          <a:lstStyle/>
          <a:p>
            <a:pPr algn="just">
              <a:buNone/>
            </a:pPr>
            <a:r>
              <a:rPr lang="en-US" b="1" dirty="0"/>
              <a:t>3. Interaction with the Target (C) </a:t>
            </a:r>
          </a:p>
        </p:txBody>
      </p:sp>
      <p:pic>
        <p:nvPicPr>
          <p:cNvPr id="4" name="Picture 2" descr="Spectral Reflectance - an overview | ScienceDirect Topic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1371600"/>
            <a:ext cx="7785733" cy="52784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29986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362744"/>
            <a:ext cx="2133600" cy="1325563"/>
          </a:xfrm>
        </p:spPr>
        <p:txBody>
          <a:bodyPr>
            <a:normAutofit fontScale="90000"/>
          </a:bodyPr>
          <a:lstStyle/>
          <a:p>
            <a:r>
              <a:rPr lang="en-US" b="1" dirty="0" smtClean="0">
                <a:latin typeface="Cambria" panose="02040503050406030204" pitchFamily="18" charset="0"/>
                <a:ea typeface="Cambria" panose="02040503050406030204" pitchFamily="18" charset="0"/>
              </a:rPr>
              <a:t>Countries with Satellites</a:t>
            </a:r>
            <a:endParaRPr lang="en-US" b="1" dirty="0">
              <a:latin typeface="Cambria" panose="02040503050406030204" pitchFamily="18" charset="0"/>
              <a:ea typeface="Cambria" panose="02040503050406030204" pitchFamily="18" charset="0"/>
            </a:endParaRPr>
          </a:p>
        </p:txBody>
      </p:sp>
      <p:pic>
        <p:nvPicPr>
          <p:cNvPr id="5" name="Content Placeholder 4"/>
          <p:cNvPicPr>
            <a:picLocks noGrp="1" noChangeAspect="1"/>
          </p:cNvPicPr>
          <p:nvPr>
            <p:ph idx="1"/>
          </p:nvPr>
        </p:nvPicPr>
        <p:blipFill>
          <a:blip r:embed="rId2"/>
          <a:stretch>
            <a:fillRect/>
          </a:stretch>
        </p:blipFill>
        <p:spPr>
          <a:xfrm>
            <a:off x="2895599" y="3127439"/>
            <a:ext cx="6267450" cy="3269051"/>
          </a:xfrm>
          <a:prstGeom prst="rect">
            <a:avLst/>
          </a:prstGeom>
        </p:spPr>
      </p:pic>
      <p:pic>
        <p:nvPicPr>
          <p:cNvPr id="4" name="Picture 3"/>
          <p:cNvPicPr>
            <a:picLocks noChangeAspect="1"/>
          </p:cNvPicPr>
          <p:nvPr/>
        </p:nvPicPr>
        <p:blipFill>
          <a:blip r:embed="rId3"/>
          <a:stretch>
            <a:fillRect/>
          </a:stretch>
        </p:blipFill>
        <p:spPr>
          <a:xfrm>
            <a:off x="2895599" y="-33336"/>
            <a:ext cx="6248401" cy="3160775"/>
          </a:xfrm>
          <a:prstGeom prst="rect">
            <a:avLst/>
          </a:prstGeom>
        </p:spPr>
      </p:pic>
      <p:sp>
        <p:nvSpPr>
          <p:cNvPr id="6" name="Title 1"/>
          <p:cNvSpPr txBox="1">
            <a:spLocks/>
          </p:cNvSpPr>
          <p:nvPr/>
        </p:nvSpPr>
        <p:spPr>
          <a:xfrm>
            <a:off x="457200" y="2286000"/>
            <a:ext cx="2133600" cy="651670"/>
          </a:xfrm>
          <a:prstGeom prst="rect">
            <a:avLst/>
          </a:prstGeom>
        </p:spPr>
        <p:txBody>
          <a:bodyPr vert="horz" lIns="91440" tIns="45720" rIns="91440" bIns="45720" rtlCol="0" anchor="ctr">
            <a:normAutofit fontScale="97500"/>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b="1" dirty="0" smtClean="0">
                <a:latin typeface="Cambria" panose="02040503050406030204" pitchFamily="18" charset="0"/>
                <a:ea typeface="Cambria" panose="02040503050406030204" pitchFamily="18" charset="0"/>
              </a:rPr>
              <a:t>1966</a:t>
            </a:r>
            <a:endParaRPr lang="en-US" b="1" dirty="0">
              <a:latin typeface="Cambria" panose="02040503050406030204" pitchFamily="18" charset="0"/>
              <a:ea typeface="Cambria" panose="02040503050406030204" pitchFamily="18" charset="0"/>
            </a:endParaRPr>
          </a:p>
        </p:txBody>
      </p:sp>
      <p:sp>
        <p:nvSpPr>
          <p:cNvPr id="7" name="Title 1"/>
          <p:cNvSpPr txBox="1">
            <a:spLocks/>
          </p:cNvSpPr>
          <p:nvPr/>
        </p:nvSpPr>
        <p:spPr>
          <a:xfrm>
            <a:off x="609600" y="5105400"/>
            <a:ext cx="1638300" cy="651670"/>
          </a:xfrm>
          <a:prstGeom prst="rect">
            <a:avLst/>
          </a:prstGeom>
        </p:spPr>
        <p:txBody>
          <a:bodyPr vert="horz" lIns="91440" tIns="45720" rIns="91440" bIns="45720" rtlCol="0" anchor="ctr">
            <a:normAutofit fontScale="97500"/>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b="1" dirty="0" smtClean="0">
                <a:latin typeface="Cambria" panose="02040503050406030204" pitchFamily="18" charset="0"/>
                <a:ea typeface="Cambria" panose="02040503050406030204" pitchFamily="18" charset="0"/>
              </a:rPr>
              <a:t>2020</a:t>
            </a:r>
            <a:endParaRPr lang="en-US" b="1" dirty="0">
              <a:latin typeface="Cambria" panose="02040503050406030204" pitchFamily="18" charset="0"/>
              <a:ea typeface="Cambria" panose="02040503050406030204" pitchFamily="18" charset="0"/>
            </a:endParaRPr>
          </a:p>
        </p:txBody>
      </p:sp>
      <p:sp>
        <p:nvSpPr>
          <p:cNvPr id="8" name="Rectangle 7"/>
          <p:cNvSpPr/>
          <p:nvPr/>
        </p:nvSpPr>
        <p:spPr>
          <a:xfrm>
            <a:off x="3581400" y="6396490"/>
            <a:ext cx="6019800" cy="369332"/>
          </a:xfrm>
          <a:prstGeom prst="rect">
            <a:avLst/>
          </a:prstGeom>
        </p:spPr>
        <p:txBody>
          <a:bodyPr wrap="square">
            <a:spAutoFit/>
          </a:bodyPr>
          <a:lstStyle/>
          <a:p>
            <a:r>
              <a:rPr lang="en-US" b="1" i="1" dirty="0"/>
              <a:t>https://www.ucsusa.org/resources/satellite-database</a:t>
            </a:r>
          </a:p>
        </p:txBody>
      </p:sp>
    </p:spTree>
    <p:extLst>
      <p:ext uri="{BB962C8B-B14F-4D97-AF65-F5344CB8AC3E}">
        <p14:creationId xmlns:p14="http://schemas.microsoft.com/office/powerpoint/2010/main" val="207978305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81000"/>
            <a:ext cx="7886700" cy="1157289"/>
          </a:xfrm>
        </p:spPr>
        <p:txBody>
          <a:bodyPr/>
          <a:lstStyle/>
          <a:p>
            <a:r>
              <a:rPr lang="en-US" b="1" dirty="0" smtClean="0"/>
              <a:t>How to distinguish water and vegetation ?</a:t>
            </a:r>
            <a:endParaRPr lang="en-US" b="1" dirty="0"/>
          </a:p>
        </p:txBody>
      </p:sp>
      <p:pic>
        <p:nvPicPr>
          <p:cNvPr id="2050" name="Picture 2" descr="Introduction to Remote Sensi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914400" y="1143000"/>
            <a:ext cx="7037816"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52141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0"/>
            <a:ext cx="7886700" cy="1325563"/>
          </a:xfrm>
        </p:spPr>
        <p:txBody>
          <a:bodyPr/>
          <a:lstStyle/>
          <a:p>
            <a:r>
              <a:rPr lang="en-US" dirty="0" smtClean="0">
                <a:solidFill>
                  <a:srgbClr val="00B050"/>
                </a:solidFill>
              </a:rPr>
              <a:t>Remote Sensing Process</a:t>
            </a:r>
            <a:endParaRPr lang="en-US" dirty="0"/>
          </a:p>
        </p:txBody>
      </p:sp>
      <p:sp>
        <p:nvSpPr>
          <p:cNvPr id="3" name="Content Placeholder 2"/>
          <p:cNvSpPr>
            <a:spLocks noGrp="1"/>
          </p:cNvSpPr>
          <p:nvPr>
            <p:ph idx="1"/>
          </p:nvPr>
        </p:nvSpPr>
        <p:spPr>
          <a:xfrm>
            <a:off x="628650" y="1219200"/>
            <a:ext cx="7886700" cy="4957763"/>
          </a:xfrm>
        </p:spPr>
        <p:txBody>
          <a:bodyPr>
            <a:noAutofit/>
          </a:bodyPr>
          <a:lstStyle/>
          <a:p>
            <a:pPr algn="just">
              <a:buNone/>
            </a:pPr>
            <a:r>
              <a:rPr lang="en-US" b="1" dirty="0" smtClean="0"/>
              <a:t>4</a:t>
            </a:r>
            <a:r>
              <a:rPr lang="en-US" b="1" dirty="0"/>
              <a:t>. Recording of Energy by the Sensor (D) </a:t>
            </a:r>
            <a:endParaRPr lang="en-US" dirty="0"/>
          </a:p>
          <a:p>
            <a:pPr algn="just">
              <a:buNone/>
            </a:pPr>
            <a:r>
              <a:rPr lang="en-US" dirty="0" smtClean="0"/>
              <a:t>	After </a:t>
            </a:r>
            <a:r>
              <a:rPr lang="en-US" dirty="0"/>
              <a:t>the energy has been scattered by, or emitted from the target, we require a sensor (remote - not in contact with the target) to collect and record the electromagnetic radiation.</a:t>
            </a:r>
          </a:p>
        </p:txBody>
      </p:sp>
    </p:spTree>
    <p:extLst>
      <p:ext uri="{BB962C8B-B14F-4D97-AF65-F5344CB8AC3E}">
        <p14:creationId xmlns:p14="http://schemas.microsoft.com/office/powerpoint/2010/main" val="8113081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t>Conversion of the reflected energy into data</a:t>
            </a:r>
            <a:endParaRPr lang="en-US" b="1" dirty="0"/>
          </a:p>
        </p:txBody>
      </p:sp>
      <p:sp>
        <p:nvSpPr>
          <p:cNvPr id="5" name="Content Placeholder 4"/>
          <p:cNvSpPr>
            <a:spLocks noGrp="1"/>
          </p:cNvSpPr>
          <p:nvPr>
            <p:ph idx="1"/>
          </p:nvPr>
        </p:nvSpPr>
        <p:spPr/>
        <p:txBody>
          <a:bodyPr/>
          <a:lstStyle/>
          <a:p>
            <a:r>
              <a:rPr lang="en-US" dirty="0" smtClean="0"/>
              <a:t>Incoming reflected electromagnetic wave is converted to a Digital Number (DN) for each pixel for each band.</a:t>
            </a:r>
          </a:p>
          <a:p>
            <a:endParaRPr lang="en-US" dirty="0"/>
          </a:p>
        </p:txBody>
      </p:sp>
      <p:pic>
        <p:nvPicPr>
          <p:cNvPr id="6" name="Picture 5" descr="Capture.PNG"/>
          <p:cNvPicPr>
            <a:picLocks noChangeAspect="1"/>
          </p:cNvPicPr>
          <p:nvPr/>
        </p:nvPicPr>
        <p:blipFill>
          <a:blip r:embed="rId3"/>
          <a:stretch>
            <a:fillRect/>
          </a:stretch>
        </p:blipFill>
        <p:spPr>
          <a:xfrm>
            <a:off x="914400" y="2438400"/>
            <a:ext cx="7759031" cy="3376818"/>
          </a:xfrm>
          <a:prstGeom prst="rect">
            <a:avLst/>
          </a:prstGeom>
        </p:spPr>
      </p:pic>
      <p:sp>
        <p:nvSpPr>
          <p:cNvPr id="7" name="Rectangle 6"/>
          <p:cNvSpPr/>
          <p:nvPr/>
        </p:nvSpPr>
        <p:spPr>
          <a:xfrm>
            <a:off x="504925" y="329267"/>
            <a:ext cx="4067075" cy="369332"/>
          </a:xfrm>
          <a:prstGeom prst="rect">
            <a:avLst/>
          </a:prstGeom>
        </p:spPr>
        <p:txBody>
          <a:bodyPr wrap="none">
            <a:spAutoFit/>
          </a:bodyPr>
          <a:lstStyle/>
          <a:p>
            <a:pPr algn="just">
              <a:buNone/>
            </a:pPr>
            <a:r>
              <a:rPr lang="en-US" b="1" dirty="0"/>
              <a:t>4. Recording of Energy by the Sensor (D) </a:t>
            </a:r>
            <a:endParaRPr lang="en-US" dirty="0"/>
          </a:p>
        </p:txBody>
      </p:sp>
    </p:spTree>
    <p:extLst>
      <p:ext uri="{BB962C8B-B14F-4D97-AF65-F5344CB8AC3E}">
        <p14:creationId xmlns:p14="http://schemas.microsoft.com/office/powerpoint/2010/main" val="32270730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B050"/>
                </a:solidFill>
              </a:rPr>
              <a:t>Remote Sensing Process</a:t>
            </a:r>
            <a:endParaRPr lang="en-US" dirty="0"/>
          </a:p>
        </p:txBody>
      </p:sp>
      <p:sp>
        <p:nvSpPr>
          <p:cNvPr id="3" name="Content Placeholder 2"/>
          <p:cNvSpPr>
            <a:spLocks noGrp="1"/>
          </p:cNvSpPr>
          <p:nvPr>
            <p:ph idx="1"/>
          </p:nvPr>
        </p:nvSpPr>
        <p:spPr/>
        <p:txBody>
          <a:bodyPr>
            <a:noAutofit/>
          </a:bodyPr>
          <a:lstStyle/>
          <a:p>
            <a:pPr>
              <a:buNone/>
            </a:pPr>
            <a:r>
              <a:rPr lang="en-US" b="1" dirty="0"/>
              <a:t>5. Transmission, Reception, and Processing (E) - </a:t>
            </a:r>
            <a:r>
              <a:rPr lang="en-US" dirty="0"/>
              <a:t>the energy recorded by the sensor has to be transmitted, often in electronic form, to a receiving and processing station where the    data are processed into an image (hardcopy and/or digital).</a:t>
            </a:r>
          </a:p>
          <a:p>
            <a:pPr>
              <a:buNone/>
            </a:pPr>
            <a:r>
              <a:rPr lang="en-US" b="1" dirty="0"/>
              <a:t>6. Interpretation and Analysis (F) - </a:t>
            </a:r>
            <a:r>
              <a:rPr lang="en-US" dirty="0"/>
              <a:t>the processed image is interpreted, visually and/or digitally or electronically, to extract information about the target which was illuminated.</a:t>
            </a:r>
          </a:p>
        </p:txBody>
      </p:sp>
    </p:spTree>
    <p:extLst>
      <p:ext uri="{BB962C8B-B14F-4D97-AF65-F5344CB8AC3E}">
        <p14:creationId xmlns:p14="http://schemas.microsoft.com/office/powerpoint/2010/main" val="244217301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B050"/>
                </a:solidFill>
              </a:rPr>
              <a:t>Remote Sensing Process</a:t>
            </a:r>
            <a:endParaRPr lang="en-US" dirty="0"/>
          </a:p>
        </p:txBody>
      </p:sp>
      <p:sp>
        <p:nvSpPr>
          <p:cNvPr id="3" name="Content Placeholder 2"/>
          <p:cNvSpPr>
            <a:spLocks noGrp="1"/>
          </p:cNvSpPr>
          <p:nvPr>
            <p:ph idx="1"/>
          </p:nvPr>
        </p:nvSpPr>
        <p:spPr/>
        <p:txBody>
          <a:bodyPr>
            <a:normAutofit/>
          </a:bodyPr>
          <a:lstStyle/>
          <a:p>
            <a:pPr algn="just">
              <a:buNone/>
            </a:pPr>
            <a:r>
              <a:rPr lang="en-US" b="1" dirty="0"/>
              <a:t>7. Application (G) </a:t>
            </a:r>
            <a:r>
              <a:rPr lang="en-US" dirty="0"/>
              <a:t>- the final element of the remote sensing process is achieved when we apply the information we have been able to extract from the imagery about the target in order to better understand it, reveal some new information, or assist in solving a particular problem.</a:t>
            </a:r>
          </a:p>
        </p:txBody>
      </p:sp>
    </p:spTree>
    <p:extLst>
      <p:ext uri="{BB962C8B-B14F-4D97-AF65-F5344CB8AC3E}">
        <p14:creationId xmlns:p14="http://schemas.microsoft.com/office/powerpoint/2010/main" val="294471012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752600"/>
            <a:ext cx="7848600" cy="1219200"/>
          </a:xfrm>
        </p:spPr>
        <p:txBody>
          <a:bodyPr>
            <a:normAutofit fontScale="92500" lnSpcReduction="10000"/>
          </a:bodyPr>
          <a:lstStyle/>
          <a:p>
            <a:pPr marL="0" indent="0" algn="ctr">
              <a:buNone/>
            </a:pPr>
            <a:r>
              <a:rPr lang="en-US" sz="4800" b="1" dirty="0" smtClean="0">
                <a:solidFill>
                  <a:schemeClr val="accent1">
                    <a:lumMod val="75000"/>
                  </a:schemeClr>
                </a:solidFill>
                <a:latin typeface="Cambria" panose="02040503050406030204" pitchFamily="18" charset="0"/>
                <a:ea typeface="Cambria" panose="02040503050406030204" pitchFamily="18" charset="0"/>
                <a:cs typeface="Times New Roman" pitchFamily="18" charset="0"/>
              </a:rPr>
              <a:t>Resolution of Satellite Images(Data)</a:t>
            </a:r>
            <a:endParaRPr lang="en-GB" sz="4400" b="1" dirty="0">
              <a:solidFill>
                <a:schemeClr val="accent1">
                  <a:lumMod val="75000"/>
                </a:schemeClr>
              </a:solidFill>
              <a:latin typeface="Cambria" panose="02040503050406030204" pitchFamily="18" charset="0"/>
              <a:ea typeface="Cambria" panose="02040503050406030204" pitchFamily="18" charset="0"/>
              <a:cs typeface="Times New Roman" pitchFamily="18" charset="0"/>
            </a:endParaRPr>
          </a:p>
        </p:txBody>
      </p:sp>
    </p:spTree>
    <p:extLst>
      <p:ext uri="{BB962C8B-B14F-4D97-AF65-F5344CB8AC3E}">
        <p14:creationId xmlns:p14="http://schemas.microsoft.com/office/powerpoint/2010/main" val="207020817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5082"/>
            <a:ext cx="7886700" cy="1325563"/>
          </a:xfrm>
        </p:spPr>
        <p:txBody>
          <a:bodyPr>
            <a:normAutofit/>
          </a:bodyPr>
          <a:lstStyle/>
          <a:p>
            <a:pPr algn="ctr"/>
            <a:r>
              <a:rPr lang="en-US" sz="2800" b="1" dirty="0" smtClean="0">
                <a:solidFill>
                  <a:schemeClr val="accent1">
                    <a:lumMod val="75000"/>
                  </a:schemeClr>
                </a:solidFill>
                <a:latin typeface="Times New Roman" pitchFamily="18" charset="0"/>
                <a:cs typeface="Times New Roman" pitchFamily="18" charset="0"/>
              </a:rPr>
              <a:t>Resolution</a:t>
            </a:r>
            <a:endParaRPr lang="en-GB" sz="2800" b="1" dirty="0">
              <a:solidFill>
                <a:schemeClr val="accent1">
                  <a:lumMod val="75000"/>
                </a:schemeClr>
              </a:solidFill>
              <a:latin typeface="Times New Roman" pitchFamily="18" charset="0"/>
              <a:cs typeface="Times New Roman" pitchFamily="18" charset="0"/>
            </a:endParaRPr>
          </a:p>
        </p:txBody>
      </p:sp>
      <p:sp>
        <p:nvSpPr>
          <p:cNvPr id="3" name="Content Placeholder 2"/>
          <p:cNvSpPr>
            <a:spLocks noGrp="1"/>
          </p:cNvSpPr>
          <p:nvPr>
            <p:ph idx="1"/>
          </p:nvPr>
        </p:nvSpPr>
        <p:spPr>
          <a:xfrm>
            <a:off x="0" y="872693"/>
            <a:ext cx="8191500" cy="2819399"/>
          </a:xfrm>
        </p:spPr>
        <p:txBody>
          <a:bodyPr>
            <a:normAutofit/>
          </a:bodyPr>
          <a:lstStyle/>
          <a:p>
            <a:r>
              <a:rPr lang="en-GB" sz="2400" dirty="0" smtClean="0">
                <a:latin typeface="Times New Roman" pitchFamily="18" charset="0"/>
                <a:cs typeface="Times New Roman" pitchFamily="18" charset="0"/>
              </a:rPr>
              <a:t>“The ability of an imaging system to record fine details  in a distinguishable manner” (Estes and </a:t>
            </a:r>
            <a:r>
              <a:rPr lang="en-GB" sz="2400" dirty="0" err="1" smtClean="0">
                <a:latin typeface="Times New Roman" pitchFamily="18" charset="0"/>
                <a:cs typeface="Times New Roman" pitchFamily="18" charset="0"/>
              </a:rPr>
              <a:t>Simonett</a:t>
            </a:r>
            <a:r>
              <a:rPr lang="en-GB" sz="2400" dirty="0" smtClean="0">
                <a:latin typeface="Times New Roman" pitchFamily="18" charset="0"/>
                <a:cs typeface="Times New Roman" pitchFamily="18" charset="0"/>
              </a:rPr>
              <a:t>, 1975)</a:t>
            </a:r>
          </a:p>
          <a:p>
            <a:r>
              <a:rPr lang="en-GB" sz="2400" dirty="0" smtClean="0">
                <a:latin typeface="Times New Roman" pitchFamily="18" charset="0"/>
                <a:cs typeface="Times New Roman" pitchFamily="18" charset="0"/>
              </a:rPr>
              <a:t>This can be</a:t>
            </a:r>
          </a:p>
          <a:p>
            <a:pPr lvl="1"/>
            <a:r>
              <a:rPr lang="en-GB" sz="2400" dirty="0" smtClean="0">
                <a:latin typeface="Times New Roman" pitchFamily="18" charset="0"/>
                <a:cs typeface="Times New Roman" pitchFamily="18" charset="0"/>
              </a:rPr>
              <a:t> </a:t>
            </a:r>
            <a:r>
              <a:rPr lang="en-GB" sz="2000" dirty="0" smtClean="0">
                <a:latin typeface="Times New Roman" pitchFamily="18" charset="0"/>
                <a:cs typeface="Times New Roman" pitchFamily="18" charset="0"/>
              </a:rPr>
              <a:t>Spatial ( objects in ground)</a:t>
            </a:r>
          </a:p>
          <a:p>
            <a:pPr lvl="1"/>
            <a:r>
              <a:rPr lang="en-GB" sz="2000" dirty="0" smtClean="0">
                <a:latin typeface="Times New Roman" pitchFamily="18" charset="0"/>
                <a:cs typeface="Times New Roman" pitchFamily="18" charset="0"/>
              </a:rPr>
              <a:t> Spectral ( portion of EMR)</a:t>
            </a:r>
          </a:p>
          <a:p>
            <a:pPr lvl="1"/>
            <a:r>
              <a:rPr lang="en-GB" sz="2000" dirty="0" smtClean="0">
                <a:latin typeface="Times New Roman" pitchFamily="18" charset="0"/>
                <a:cs typeface="Times New Roman" pitchFamily="18" charset="0"/>
              </a:rPr>
              <a:t> Radiometric ( level of signal)</a:t>
            </a:r>
          </a:p>
          <a:p>
            <a:pPr lvl="1"/>
            <a:r>
              <a:rPr lang="en-GB" sz="2000" dirty="0" smtClean="0">
                <a:latin typeface="Times New Roman" pitchFamily="18" charset="0"/>
                <a:cs typeface="Times New Roman" pitchFamily="18" charset="0"/>
              </a:rPr>
              <a:t> Temporal (Sensor Visit)</a:t>
            </a:r>
            <a:endParaRPr lang="en-GB" sz="2000" dirty="0">
              <a:latin typeface="Times New Roman" pitchFamily="18" charset="0"/>
              <a:cs typeface="Times New Roman" pitchFamily="18" charset="0"/>
            </a:endParaRPr>
          </a:p>
        </p:txBody>
      </p:sp>
      <p:pic>
        <p:nvPicPr>
          <p:cNvPr id="9218" name="Picture 2"/>
          <p:cNvPicPr>
            <a:picLocks noChangeAspect="1" noChangeArrowheads="1"/>
          </p:cNvPicPr>
          <p:nvPr/>
        </p:nvPicPr>
        <p:blipFill>
          <a:blip r:embed="rId2" cstate="print"/>
          <a:srcRect/>
          <a:stretch>
            <a:fillRect/>
          </a:stretch>
        </p:blipFill>
        <p:spPr bwMode="auto">
          <a:xfrm>
            <a:off x="5791200" y="4475281"/>
            <a:ext cx="2590800" cy="1859598"/>
          </a:xfrm>
          <a:prstGeom prst="rect">
            <a:avLst/>
          </a:prstGeom>
          <a:noFill/>
          <a:ln w="9525">
            <a:noFill/>
            <a:miter lim="800000"/>
            <a:headEnd/>
            <a:tailEnd/>
          </a:ln>
          <a:effectLst/>
        </p:spPr>
      </p:pic>
      <p:pic>
        <p:nvPicPr>
          <p:cNvPr id="9220" name="Picture 4"/>
          <p:cNvPicPr>
            <a:picLocks noChangeAspect="1" noChangeArrowheads="1"/>
          </p:cNvPicPr>
          <p:nvPr/>
        </p:nvPicPr>
        <p:blipFill>
          <a:blip r:embed="rId3" cstate="print"/>
          <a:srcRect/>
          <a:stretch>
            <a:fillRect/>
          </a:stretch>
        </p:blipFill>
        <p:spPr bwMode="auto">
          <a:xfrm>
            <a:off x="5600700" y="2034382"/>
            <a:ext cx="3124200" cy="1716997"/>
          </a:xfrm>
          <a:prstGeom prst="rect">
            <a:avLst/>
          </a:prstGeom>
          <a:noFill/>
          <a:ln w="9525">
            <a:noFill/>
            <a:miter lim="800000"/>
            <a:headEnd/>
            <a:tailEnd/>
          </a:ln>
          <a:effectLst/>
        </p:spPr>
      </p:pic>
      <p:pic>
        <p:nvPicPr>
          <p:cNvPr id="9221" name="Picture 5"/>
          <p:cNvPicPr>
            <a:picLocks noChangeAspect="1" noChangeArrowheads="1"/>
          </p:cNvPicPr>
          <p:nvPr/>
        </p:nvPicPr>
        <p:blipFill>
          <a:blip r:embed="rId4" cstate="print"/>
          <a:srcRect/>
          <a:stretch>
            <a:fillRect/>
          </a:stretch>
        </p:blipFill>
        <p:spPr bwMode="auto">
          <a:xfrm>
            <a:off x="990600" y="4813285"/>
            <a:ext cx="3716594" cy="1524000"/>
          </a:xfrm>
          <a:prstGeom prst="rect">
            <a:avLst/>
          </a:prstGeom>
          <a:noFill/>
          <a:ln w="9525">
            <a:noFill/>
            <a:miter lim="800000"/>
            <a:headEnd/>
            <a:tailEnd/>
          </a:ln>
          <a:effectLst/>
        </p:spPr>
      </p:pic>
    </p:spTree>
    <p:extLst>
      <p:ext uri="{BB962C8B-B14F-4D97-AF65-F5344CB8AC3E}">
        <p14:creationId xmlns:p14="http://schemas.microsoft.com/office/powerpoint/2010/main" val="279201236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1">
                    <a:lumMod val="75000"/>
                  </a:schemeClr>
                </a:solidFill>
              </a:rPr>
              <a:t>Resolution</a:t>
            </a:r>
            <a:endParaRPr lang="en-US" dirty="0">
              <a:solidFill>
                <a:schemeClr val="accent1">
                  <a:lumMod val="75000"/>
                </a:schemeClr>
              </a:solidFill>
            </a:endParaRPr>
          </a:p>
        </p:txBody>
      </p:sp>
      <p:sp>
        <p:nvSpPr>
          <p:cNvPr id="5" name="Content Placeholder 4"/>
          <p:cNvSpPr>
            <a:spLocks noGrp="1"/>
          </p:cNvSpPr>
          <p:nvPr>
            <p:ph idx="1"/>
          </p:nvPr>
        </p:nvSpPr>
        <p:spPr/>
        <p:txBody>
          <a:bodyPr/>
          <a:lstStyle/>
          <a:p>
            <a:r>
              <a:rPr lang="en-US" dirty="0" smtClean="0"/>
              <a:t>“Resolution” in Remote Sensing refers to the ability of a sensor to distinguish or resolve objects that are physically near or spectrally similar to other adjacent objects.</a:t>
            </a:r>
          </a:p>
          <a:p>
            <a:endParaRPr lang="en-US" dirty="0" smtClean="0"/>
          </a:p>
          <a:p>
            <a:r>
              <a:rPr lang="en-US" sz="3200" b="1" dirty="0" smtClean="0"/>
              <a:t>Spatial Resolution</a:t>
            </a:r>
            <a:endParaRPr lang="en-US" sz="3200" b="1" dirty="0" smtClean="0"/>
          </a:p>
          <a:p>
            <a:r>
              <a:rPr lang="en-US" sz="3200" b="1" dirty="0" smtClean="0"/>
              <a:t>Spectral Resolution </a:t>
            </a:r>
            <a:endParaRPr lang="en-US" sz="3200" b="1" dirty="0" smtClean="0"/>
          </a:p>
          <a:p>
            <a:r>
              <a:rPr lang="en-US" sz="3200" b="1" dirty="0" smtClean="0"/>
              <a:t>Radiometric Resolution</a:t>
            </a:r>
            <a:endParaRPr lang="en-US" sz="3200" b="1" dirty="0" smtClean="0"/>
          </a:p>
          <a:p>
            <a:r>
              <a:rPr lang="en-US" sz="3200" b="1" dirty="0" smtClean="0"/>
              <a:t>Temporal Resolution</a:t>
            </a:r>
            <a:endParaRPr lang="en-US" sz="3200" b="1" dirty="0" smtClean="0"/>
          </a:p>
          <a:p>
            <a:endParaRPr lang="en-US" dirty="0"/>
          </a:p>
        </p:txBody>
      </p:sp>
    </p:spTree>
    <p:extLst>
      <p:ext uri="{BB962C8B-B14F-4D97-AF65-F5344CB8AC3E}">
        <p14:creationId xmlns:p14="http://schemas.microsoft.com/office/powerpoint/2010/main" val="50364492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7886700" cy="549274"/>
          </a:xfrm>
        </p:spPr>
        <p:txBody>
          <a:bodyPr/>
          <a:lstStyle/>
          <a:p>
            <a:r>
              <a:rPr lang="en-US" b="1" dirty="0" smtClean="0">
                <a:solidFill>
                  <a:schemeClr val="accent1">
                    <a:lumMod val="75000"/>
                  </a:schemeClr>
                </a:solidFill>
              </a:rPr>
              <a:t>Spatial Resolution</a:t>
            </a:r>
            <a:endParaRPr lang="en-US" b="1" dirty="0">
              <a:solidFill>
                <a:schemeClr val="accent1">
                  <a:lumMod val="75000"/>
                </a:schemeClr>
              </a:solidFill>
            </a:endParaRPr>
          </a:p>
        </p:txBody>
      </p:sp>
      <p:sp>
        <p:nvSpPr>
          <p:cNvPr id="5" name="Content Placeholder 4"/>
          <p:cNvSpPr>
            <a:spLocks noGrp="1"/>
          </p:cNvSpPr>
          <p:nvPr>
            <p:ph idx="1"/>
          </p:nvPr>
        </p:nvSpPr>
        <p:spPr>
          <a:xfrm>
            <a:off x="609600" y="701674"/>
            <a:ext cx="7886700" cy="2346326"/>
          </a:xfrm>
        </p:spPr>
        <p:txBody>
          <a:bodyPr/>
          <a:lstStyle/>
          <a:p>
            <a:r>
              <a:rPr lang="en-US" dirty="0" smtClean="0"/>
              <a:t>Refers to the size of the smallest possible feature that can be detected in image</a:t>
            </a:r>
          </a:p>
          <a:p>
            <a:r>
              <a:rPr lang="en-US" dirty="0" smtClean="0"/>
              <a:t>An increase in spatial resolution corresponds to an increase in the ability to resolve one feature physically from another.</a:t>
            </a:r>
          </a:p>
          <a:p>
            <a:r>
              <a:rPr lang="en-US" dirty="0" smtClean="0"/>
              <a:t>Controlled by power of sensor system, depends upon sensor altitude, detector size,  etc.</a:t>
            </a:r>
            <a:endParaRPr lang="en-US" dirty="0"/>
          </a:p>
        </p:txBody>
      </p:sp>
      <p:pic>
        <p:nvPicPr>
          <p:cNvPr id="6" name="Content Placeholder 5" descr="Capture.PNG"/>
          <p:cNvPicPr>
            <a:picLocks noChangeAspect="1"/>
          </p:cNvPicPr>
          <p:nvPr/>
        </p:nvPicPr>
        <p:blipFill>
          <a:blip r:embed="rId3"/>
          <a:stretch>
            <a:fillRect/>
          </a:stretch>
        </p:blipFill>
        <p:spPr>
          <a:xfrm>
            <a:off x="819150" y="3151667"/>
            <a:ext cx="7162800" cy="3706333"/>
          </a:xfrm>
          <a:prstGeom prst="rect">
            <a:avLst/>
          </a:prstGeom>
        </p:spPr>
      </p:pic>
    </p:spTree>
    <p:extLst>
      <p:ext uri="{BB962C8B-B14F-4D97-AF65-F5344CB8AC3E}">
        <p14:creationId xmlns:p14="http://schemas.microsoft.com/office/powerpoint/2010/main" val="355950195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chemeClr val="accent1">
                    <a:lumMod val="75000"/>
                  </a:schemeClr>
                </a:solidFill>
              </a:rPr>
              <a:t>Spectral Resolution</a:t>
            </a:r>
            <a:endParaRPr lang="en-US" b="1" dirty="0">
              <a:solidFill>
                <a:schemeClr val="accent1">
                  <a:lumMod val="75000"/>
                </a:schemeClr>
              </a:solidFill>
            </a:endParaRPr>
          </a:p>
        </p:txBody>
      </p:sp>
      <p:sp>
        <p:nvSpPr>
          <p:cNvPr id="5" name="Content Placeholder 4"/>
          <p:cNvSpPr>
            <a:spLocks noGrp="1"/>
          </p:cNvSpPr>
          <p:nvPr>
            <p:ph idx="1"/>
          </p:nvPr>
        </p:nvSpPr>
        <p:spPr>
          <a:xfrm>
            <a:off x="628650" y="1447801"/>
            <a:ext cx="7886700" cy="1600200"/>
          </a:xfrm>
        </p:spPr>
        <p:txBody>
          <a:bodyPr/>
          <a:lstStyle/>
          <a:p>
            <a:r>
              <a:rPr lang="en-US" dirty="0" smtClean="0"/>
              <a:t>It describes the ability of the sensor to define wavelength intervals.</a:t>
            </a:r>
          </a:p>
          <a:p>
            <a:r>
              <a:rPr lang="en-US" dirty="0" smtClean="0"/>
              <a:t>The finer the spectral resolution, the narrower the wavelength range for a particular channel or band.</a:t>
            </a:r>
          </a:p>
          <a:p>
            <a:r>
              <a:rPr lang="en-US" dirty="0" smtClean="0"/>
              <a:t>Spectral resolution refers to the width of spectral bands.</a:t>
            </a:r>
          </a:p>
          <a:p>
            <a:endParaRPr lang="en-US" dirty="0"/>
          </a:p>
        </p:txBody>
      </p:sp>
    </p:spTree>
    <p:extLst>
      <p:ext uri="{BB962C8B-B14F-4D97-AF65-F5344CB8AC3E}">
        <p14:creationId xmlns:p14="http://schemas.microsoft.com/office/powerpoint/2010/main" val="44772826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3600" b="1" dirty="0" smtClean="0">
                <a:latin typeface="Cambria" panose="02040503050406030204" pitchFamily="18" charset="0"/>
                <a:ea typeface="Cambria" panose="02040503050406030204" pitchFamily="18" charset="0"/>
              </a:rPr>
              <a:t>“The World is in love with Satellites”</a:t>
            </a:r>
            <a:endParaRPr lang="en-US" sz="3600" b="1" dirty="0">
              <a:latin typeface="Cambria" panose="02040503050406030204" pitchFamily="18" charset="0"/>
              <a:ea typeface="Cambria" panose="02040503050406030204" pitchFamily="18" charset="0"/>
            </a:endParaRPr>
          </a:p>
        </p:txBody>
      </p:sp>
      <p:pic>
        <p:nvPicPr>
          <p:cNvPr id="4" name="Content Placeholder 3"/>
          <p:cNvPicPr>
            <a:picLocks noGrp="1" noChangeAspect="1"/>
          </p:cNvPicPr>
          <p:nvPr>
            <p:ph idx="1"/>
          </p:nvPr>
        </p:nvPicPr>
        <p:blipFill>
          <a:blip r:embed="rId2"/>
          <a:stretch>
            <a:fillRect/>
          </a:stretch>
        </p:blipFill>
        <p:spPr>
          <a:xfrm>
            <a:off x="271320" y="2105799"/>
            <a:ext cx="4605480" cy="2821004"/>
          </a:xfrm>
          <a:prstGeom prst="rect">
            <a:avLst/>
          </a:prstGeom>
          <a:ln w="28575">
            <a:solidFill>
              <a:schemeClr val="tx1"/>
            </a:solidFill>
          </a:ln>
        </p:spPr>
      </p:pic>
      <p:sp>
        <p:nvSpPr>
          <p:cNvPr id="5" name="Rectangle 4"/>
          <p:cNvSpPr/>
          <p:nvPr/>
        </p:nvSpPr>
        <p:spPr>
          <a:xfrm>
            <a:off x="1447800" y="5408055"/>
            <a:ext cx="5658854" cy="369332"/>
          </a:xfrm>
          <a:prstGeom prst="rect">
            <a:avLst/>
          </a:prstGeom>
        </p:spPr>
        <p:txBody>
          <a:bodyPr wrap="square">
            <a:spAutoFit/>
          </a:bodyPr>
          <a:lstStyle/>
          <a:p>
            <a:r>
              <a:rPr lang="en-US" b="1" i="1" dirty="0"/>
              <a:t>https://www.ucsusa.org/resources/satellite-database</a:t>
            </a:r>
          </a:p>
        </p:txBody>
      </p:sp>
      <p:sp>
        <p:nvSpPr>
          <p:cNvPr id="6" name="Rectangle 5"/>
          <p:cNvSpPr/>
          <p:nvPr/>
        </p:nvSpPr>
        <p:spPr>
          <a:xfrm>
            <a:off x="24865" y="1459468"/>
            <a:ext cx="4851935" cy="646331"/>
          </a:xfrm>
          <a:prstGeom prst="rect">
            <a:avLst/>
          </a:prstGeom>
        </p:spPr>
        <p:txBody>
          <a:bodyPr wrap="square">
            <a:spAutoFit/>
          </a:bodyPr>
          <a:lstStyle/>
          <a:p>
            <a:pPr algn="ctr"/>
            <a:r>
              <a:rPr lang="en-US" b="1" i="1" dirty="0" smtClean="0"/>
              <a:t>Source : Union of Concerned Scientists – Satellite Database</a:t>
            </a:r>
            <a:endParaRPr lang="en-US" b="1" i="1" dirty="0"/>
          </a:p>
        </p:txBody>
      </p:sp>
      <p:sp>
        <p:nvSpPr>
          <p:cNvPr id="7" name="Rectangle 6"/>
          <p:cNvSpPr/>
          <p:nvPr/>
        </p:nvSpPr>
        <p:spPr>
          <a:xfrm>
            <a:off x="5334000" y="2171941"/>
            <a:ext cx="3276600" cy="2246769"/>
          </a:xfrm>
          <a:prstGeom prst="rect">
            <a:avLst/>
          </a:prstGeom>
        </p:spPr>
        <p:txBody>
          <a:bodyPr wrap="square">
            <a:spAutoFit/>
          </a:bodyPr>
          <a:lstStyle/>
          <a:p>
            <a:r>
              <a:rPr lang="en-US" sz="2800" b="1" dirty="0" smtClean="0"/>
              <a:t>A large percentage of these satellites are Earth Observation Satellites</a:t>
            </a:r>
            <a:endParaRPr lang="en-US" sz="2800" b="1" dirty="0"/>
          </a:p>
        </p:txBody>
      </p:sp>
    </p:spTree>
    <p:extLst>
      <p:ext uri="{BB962C8B-B14F-4D97-AF65-F5344CB8AC3E}">
        <p14:creationId xmlns:p14="http://schemas.microsoft.com/office/powerpoint/2010/main" val="134756515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74638"/>
            <a:ext cx="4419600" cy="1143000"/>
          </a:xfrm>
        </p:spPr>
        <p:txBody>
          <a:bodyPr/>
          <a:lstStyle/>
          <a:p>
            <a:r>
              <a:rPr lang="en-US" b="1" dirty="0" smtClean="0"/>
              <a:t>Spectral Resolution</a:t>
            </a:r>
            <a:endParaRPr lang="en-US" b="1" dirty="0"/>
          </a:p>
        </p:txBody>
      </p:sp>
      <p:pic>
        <p:nvPicPr>
          <p:cNvPr id="6" name="Content Placeholder 5" descr="Capture.PNG"/>
          <p:cNvPicPr>
            <a:picLocks noGrp="1" noChangeAspect="1"/>
          </p:cNvPicPr>
          <p:nvPr>
            <p:ph idx="1"/>
          </p:nvPr>
        </p:nvPicPr>
        <p:blipFill>
          <a:blip r:embed="rId2"/>
          <a:stretch>
            <a:fillRect/>
          </a:stretch>
        </p:blipFill>
        <p:spPr>
          <a:xfrm>
            <a:off x="381000" y="1524000"/>
            <a:ext cx="3705935" cy="4343400"/>
          </a:xfrm>
        </p:spPr>
      </p:pic>
      <p:sp>
        <p:nvSpPr>
          <p:cNvPr id="7" name="TextBox 6"/>
          <p:cNvSpPr txBox="1"/>
          <p:nvPr/>
        </p:nvSpPr>
        <p:spPr>
          <a:xfrm>
            <a:off x="4572000" y="1600201"/>
            <a:ext cx="4572000" cy="5078313"/>
          </a:xfrm>
          <a:prstGeom prst="rect">
            <a:avLst/>
          </a:prstGeom>
          <a:noFill/>
        </p:spPr>
        <p:txBody>
          <a:bodyPr wrap="square" rtlCol="0">
            <a:spAutoFit/>
          </a:bodyPr>
          <a:lstStyle/>
          <a:p>
            <a:pPr algn="just">
              <a:buFont typeface="Arial" pitchFamily="2" charset="0"/>
              <a:buChar char="•"/>
            </a:pPr>
            <a:r>
              <a:rPr lang="en-US" sz="2400" dirty="0" smtClean="0"/>
              <a:t>Black and white films record  wavelength  extending over the visible  portion of the electromagnetic spectrum.</a:t>
            </a:r>
          </a:p>
          <a:p>
            <a:pPr algn="just">
              <a:buFont typeface="Arial" pitchFamily="2" charset="0"/>
              <a:buChar char="•"/>
            </a:pPr>
            <a:endParaRPr lang="en-US" sz="2400" dirty="0" smtClean="0"/>
          </a:p>
          <a:p>
            <a:pPr algn="just">
              <a:buFont typeface="Arial" pitchFamily="2" charset="0"/>
              <a:buChar char="•"/>
            </a:pPr>
            <a:r>
              <a:rPr lang="en-US" sz="2400" dirty="0" smtClean="0"/>
              <a:t>Wavelengths are not individually distinguished and the overall reflectance in the entire visible portion is recorded.</a:t>
            </a:r>
          </a:p>
          <a:p>
            <a:pPr algn="just">
              <a:buFont typeface="Arial" pitchFamily="2" charset="0"/>
              <a:buChar char="•"/>
            </a:pPr>
            <a:endParaRPr lang="en-US" sz="2400" dirty="0" smtClean="0"/>
          </a:p>
          <a:p>
            <a:pPr algn="just">
              <a:buFont typeface="Arial" pitchFamily="2" charset="0"/>
              <a:buChar char="•"/>
            </a:pPr>
            <a:r>
              <a:rPr lang="en-US" sz="2400" dirty="0" err="1" smtClean="0"/>
              <a:t>Colour</a:t>
            </a:r>
            <a:r>
              <a:rPr lang="en-US" sz="2400" dirty="0" smtClean="0"/>
              <a:t> film is individually sensitive to the reflected energy at the blue, green and red wavelengths of the spectrum.</a:t>
            </a:r>
          </a:p>
          <a:p>
            <a:endParaRPr lang="en-US" dirty="0" smtClean="0"/>
          </a:p>
          <a:p>
            <a:endParaRPr lang="en-US" dirty="0"/>
          </a:p>
        </p:txBody>
      </p:sp>
    </p:spTree>
    <p:extLst>
      <p:ext uri="{BB962C8B-B14F-4D97-AF65-F5344CB8AC3E}">
        <p14:creationId xmlns:p14="http://schemas.microsoft.com/office/powerpoint/2010/main" val="217585244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chemeClr val="accent1">
                    <a:lumMod val="75000"/>
                  </a:schemeClr>
                </a:solidFill>
              </a:rPr>
              <a:t>Radiometric Resolution</a:t>
            </a:r>
            <a:endParaRPr lang="en-US" b="1" dirty="0">
              <a:solidFill>
                <a:schemeClr val="accent1">
                  <a:lumMod val="75000"/>
                </a:schemeClr>
              </a:solidFill>
            </a:endParaRPr>
          </a:p>
        </p:txBody>
      </p:sp>
      <p:sp>
        <p:nvSpPr>
          <p:cNvPr id="5" name="Content Placeholder 4"/>
          <p:cNvSpPr>
            <a:spLocks noGrp="1"/>
          </p:cNvSpPr>
          <p:nvPr>
            <p:ph idx="1"/>
          </p:nvPr>
        </p:nvSpPr>
        <p:spPr/>
        <p:txBody>
          <a:bodyPr/>
          <a:lstStyle/>
          <a:p>
            <a:r>
              <a:rPr lang="en-US" dirty="0" smtClean="0"/>
              <a:t>Radiometric resolution is the detector’s ability to distinguish differences in the strength of emitted or reflected electromagnetic resolution.</a:t>
            </a:r>
          </a:p>
          <a:p>
            <a:r>
              <a:rPr lang="en-US" dirty="0" smtClean="0"/>
              <a:t>Radiometric resolution is determined by the number of digital levels that a sensor can use to express variability of brightness within the data. </a:t>
            </a:r>
            <a:endParaRPr lang="en-US" dirty="0"/>
          </a:p>
        </p:txBody>
      </p:sp>
    </p:spTree>
    <p:extLst>
      <p:ext uri="{BB962C8B-B14F-4D97-AF65-F5344CB8AC3E}">
        <p14:creationId xmlns:p14="http://schemas.microsoft.com/office/powerpoint/2010/main" val="350470947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6" name="Content Placeholder 5" descr="Capture.PNG"/>
          <p:cNvPicPr>
            <a:picLocks noGrp="1" noChangeAspect="1"/>
          </p:cNvPicPr>
          <p:nvPr>
            <p:ph idx="1"/>
          </p:nvPr>
        </p:nvPicPr>
        <p:blipFill>
          <a:blip r:embed="rId2"/>
          <a:stretch>
            <a:fillRect/>
          </a:stretch>
        </p:blipFill>
        <p:spPr>
          <a:xfrm>
            <a:off x="651588" y="396765"/>
            <a:ext cx="7965388" cy="5851635"/>
          </a:xfrm>
        </p:spPr>
      </p:pic>
    </p:spTree>
    <p:extLst>
      <p:ext uri="{BB962C8B-B14F-4D97-AF65-F5344CB8AC3E}">
        <p14:creationId xmlns:p14="http://schemas.microsoft.com/office/powerpoint/2010/main" val="276121438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6" name="Content Placeholder 5" descr="Capture.PNG"/>
          <p:cNvPicPr>
            <a:picLocks noGrp="1" noChangeAspect="1"/>
          </p:cNvPicPr>
          <p:nvPr>
            <p:ph idx="1"/>
          </p:nvPr>
        </p:nvPicPr>
        <p:blipFill>
          <a:blip r:embed="rId2"/>
          <a:stretch>
            <a:fillRect/>
          </a:stretch>
        </p:blipFill>
        <p:spPr>
          <a:xfrm>
            <a:off x="457200" y="762000"/>
            <a:ext cx="8177480" cy="5105400"/>
          </a:xfrm>
        </p:spPr>
      </p:pic>
    </p:spTree>
    <p:extLst>
      <p:ext uri="{BB962C8B-B14F-4D97-AF65-F5344CB8AC3E}">
        <p14:creationId xmlns:p14="http://schemas.microsoft.com/office/powerpoint/2010/main" val="3256021499"/>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smtClean="0">
                <a:solidFill>
                  <a:schemeClr val="accent1">
                    <a:lumMod val="75000"/>
                  </a:schemeClr>
                </a:solidFill>
              </a:rPr>
              <a:t>Temporal Resolution</a:t>
            </a:r>
            <a:endParaRPr lang="en-US" sz="3600" b="1" dirty="0">
              <a:solidFill>
                <a:schemeClr val="accent1">
                  <a:lumMod val="75000"/>
                </a:schemeClr>
              </a:solidFill>
            </a:endParaRPr>
          </a:p>
        </p:txBody>
      </p:sp>
      <p:sp>
        <p:nvSpPr>
          <p:cNvPr id="5" name="Content Placeholder 4"/>
          <p:cNvSpPr>
            <a:spLocks noGrp="1"/>
          </p:cNvSpPr>
          <p:nvPr>
            <p:ph idx="1"/>
          </p:nvPr>
        </p:nvSpPr>
        <p:spPr/>
        <p:txBody>
          <a:bodyPr/>
          <a:lstStyle/>
          <a:p>
            <a:r>
              <a:rPr lang="en-US" dirty="0" smtClean="0"/>
              <a:t>Minimum time between two images of the same area.</a:t>
            </a:r>
          </a:p>
          <a:p>
            <a:r>
              <a:rPr lang="en-US" dirty="0" smtClean="0"/>
              <a:t>Related to the repetitive coverage of the ground by the remote sensing system.</a:t>
            </a:r>
          </a:p>
          <a:p>
            <a:r>
              <a:rPr lang="en-US" dirty="0" smtClean="0"/>
              <a:t>The temporal resolution of </a:t>
            </a:r>
            <a:r>
              <a:rPr lang="en-US" dirty="0" err="1" smtClean="0"/>
              <a:t>Landsat</a:t>
            </a:r>
            <a:r>
              <a:rPr lang="en-US" dirty="0" smtClean="0"/>
              <a:t> 4/5 is sixteen days.</a:t>
            </a:r>
          </a:p>
          <a:p>
            <a:r>
              <a:rPr lang="en-US" dirty="0" err="1" smtClean="0"/>
              <a:t>Muti</a:t>
            </a:r>
            <a:r>
              <a:rPr lang="en-US" dirty="0" smtClean="0"/>
              <a:t>-temporal images are important for the study of:</a:t>
            </a:r>
          </a:p>
          <a:p>
            <a:pPr lvl="1"/>
            <a:r>
              <a:rPr lang="en-US" dirty="0" smtClean="0"/>
              <a:t>Frequent observational opportunities (</a:t>
            </a:r>
            <a:r>
              <a:rPr lang="en-US" dirty="0" err="1" smtClean="0"/>
              <a:t>eg</a:t>
            </a:r>
            <a:r>
              <a:rPr lang="en-US" dirty="0" smtClean="0"/>
              <a:t>. When clouds obscure the surface)</a:t>
            </a:r>
          </a:p>
          <a:p>
            <a:pPr lvl="1"/>
            <a:r>
              <a:rPr lang="en-US" dirty="0" smtClean="0"/>
              <a:t>Short-lived phenomenon (floods, oil spills, etc.)</a:t>
            </a:r>
          </a:p>
          <a:p>
            <a:pPr lvl="1"/>
            <a:r>
              <a:rPr lang="en-US" dirty="0" smtClean="0"/>
              <a:t>Rapid response (fires, hurricanes, etc.)</a:t>
            </a:r>
          </a:p>
          <a:p>
            <a:pPr lvl="1"/>
            <a:endParaRPr lang="en-US" dirty="0"/>
          </a:p>
        </p:txBody>
      </p:sp>
    </p:spTree>
    <p:extLst>
      <p:ext uri="{BB962C8B-B14F-4D97-AF65-F5344CB8AC3E}">
        <p14:creationId xmlns:p14="http://schemas.microsoft.com/office/powerpoint/2010/main" val="435994264"/>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667000" y="2819400"/>
            <a:ext cx="4166590" cy="646331"/>
          </a:xfrm>
          <a:prstGeom prst="rect">
            <a:avLst/>
          </a:prstGeom>
        </p:spPr>
        <p:txBody>
          <a:bodyPr wrap="none">
            <a:spAutoFit/>
          </a:bodyPr>
          <a:lstStyle/>
          <a:p>
            <a:r>
              <a:rPr lang="en-US" sz="3600" b="1" dirty="0">
                <a:solidFill>
                  <a:schemeClr val="accent1">
                    <a:lumMod val="75000"/>
                  </a:schemeClr>
                </a:solidFill>
              </a:rPr>
              <a:t>Image Interpretation</a:t>
            </a:r>
            <a:endParaRPr lang="en-US" sz="3600" dirty="0">
              <a:solidFill>
                <a:schemeClr val="accent1">
                  <a:lumMod val="75000"/>
                </a:schemeClr>
              </a:solidFill>
            </a:endParaRPr>
          </a:p>
        </p:txBody>
      </p:sp>
    </p:spTree>
    <p:extLst>
      <p:ext uri="{BB962C8B-B14F-4D97-AF65-F5344CB8AC3E}">
        <p14:creationId xmlns:p14="http://schemas.microsoft.com/office/powerpoint/2010/main" val="266878561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Image Interpretation</a:t>
            </a:r>
            <a:endParaRPr lang="en-US" dirty="0"/>
          </a:p>
        </p:txBody>
      </p:sp>
      <p:sp>
        <p:nvSpPr>
          <p:cNvPr id="5" name="Content Placeholder 4"/>
          <p:cNvSpPr>
            <a:spLocks noGrp="1"/>
          </p:cNvSpPr>
          <p:nvPr>
            <p:ph idx="1"/>
          </p:nvPr>
        </p:nvSpPr>
        <p:spPr/>
        <p:txBody>
          <a:bodyPr/>
          <a:lstStyle/>
          <a:p>
            <a:r>
              <a:rPr lang="en-US" dirty="0" smtClean="0"/>
              <a:t> Extract meaningful information from images.</a:t>
            </a:r>
          </a:p>
          <a:p>
            <a:r>
              <a:rPr lang="en-US" dirty="0" smtClean="0"/>
              <a:t>Interpretation and analysis of remote sensing imagery involves the identification and/or measurement of various targets in an image in order to extract useful information about them.</a:t>
            </a:r>
          </a:p>
          <a:p>
            <a:r>
              <a:rPr lang="en-US" dirty="0" smtClean="0"/>
              <a:t>Targets may be a point, line, or area feature.</a:t>
            </a:r>
          </a:p>
        </p:txBody>
      </p:sp>
    </p:spTree>
    <p:extLst>
      <p:ext uri="{BB962C8B-B14F-4D97-AF65-F5344CB8AC3E}">
        <p14:creationId xmlns:p14="http://schemas.microsoft.com/office/powerpoint/2010/main" val="3801771786"/>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t>Visual Image Interpretation</a:t>
            </a:r>
            <a:endParaRPr lang="en-US" b="1" dirty="0"/>
          </a:p>
        </p:txBody>
      </p:sp>
      <p:sp>
        <p:nvSpPr>
          <p:cNvPr id="5" name="Content Placeholder 4"/>
          <p:cNvSpPr>
            <a:spLocks noGrp="1"/>
          </p:cNvSpPr>
          <p:nvPr>
            <p:ph idx="1"/>
          </p:nvPr>
        </p:nvSpPr>
        <p:spPr/>
        <p:txBody>
          <a:bodyPr/>
          <a:lstStyle/>
          <a:p>
            <a:r>
              <a:rPr lang="en-US" dirty="0" smtClean="0"/>
              <a:t>Most intuitive way to extract information the image  from remote sensing images.</a:t>
            </a:r>
          </a:p>
          <a:p>
            <a:r>
              <a:rPr lang="en-US" dirty="0" smtClean="0"/>
              <a:t>Based on human’s ability to relate colors and patterns in the image to the real world features.</a:t>
            </a:r>
          </a:p>
          <a:p>
            <a:endParaRPr lang="en-US" dirty="0"/>
          </a:p>
        </p:txBody>
      </p:sp>
    </p:spTree>
    <p:extLst>
      <p:ext uri="{BB962C8B-B14F-4D97-AF65-F5344CB8AC3E}">
        <p14:creationId xmlns:p14="http://schemas.microsoft.com/office/powerpoint/2010/main" val="103405454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Visual Image Interpretation</a:t>
            </a:r>
            <a:endParaRPr lang="en-US" dirty="0"/>
          </a:p>
        </p:txBody>
      </p:sp>
      <p:sp>
        <p:nvSpPr>
          <p:cNvPr id="5" name="Content Placeholder 4"/>
          <p:cNvSpPr>
            <a:spLocks noGrp="1"/>
          </p:cNvSpPr>
          <p:nvPr>
            <p:ph idx="1"/>
          </p:nvPr>
        </p:nvSpPr>
        <p:spPr/>
        <p:txBody>
          <a:bodyPr/>
          <a:lstStyle/>
          <a:p>
            <a:r>
              <a:rPr lang="en-US" dirty="0" smtClean="0"/>
              <a:t>Spontaneous recognition</a:t>
            </a:r>
          </a:p>
          <a:p>
            <a:pPr lvl="1"/>
            <a:r>
              <a:rPr lang="en-US" dirty="0" smtClean="0"/>
              <a:t>Identification at first glance</a:t>
            </a:r>
          </a:p>
          <a:p>
            <a:r>
              <a:rPr lang="en-US" dirty="0" smtClean="0"/>
              <a:t>Logical inference</a:t>
            </a:r>
          </a:p>
          <a:p>
            <a:pPr lvl="1"/>
            <a:r>
              <a:rPr lang="en-US" dirty="0" smtClean="0"/>
              <a:t>Converging evidences (clues come together)</a:t>
            </a:r>
          </a:p>
          <a:p>
            <a:pPr lvl="1"/>
            <a:r>
              <a:rPr lang="en-US" dirty="0" smtClean="0"/>
              <a:t>Associative thinking (A therefore B)</a:t>
            </a:r>
          </a:p>
          <a:p>
            <a:r>
              <a:rPr lang="en-US" dirty="0" smtClean="0"/>
              <a:t>External Information </a:t>
            </a:r>
          </a:p>
          <a:p>
            <a:pPr lvl="1"/>
            <a:r>
              <a:rPr lang="en-US" dirty="0" smtClean="0"/>
              <a:t>Addition data by fieldwork </a:t>
            </a:r>
          </a:p>
        </p:txBody>
      </p:sp>
    </p:spTree>
    <p:extLst>
      <p:ext uri="{BB962C8B-B14F-4D97-AF65-F5344CB8AC3E}">
        <p14:creationId xmlns:p14="http://schemas.microsoft.com/office/powerpoint/2010/main" val="174234479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b="1" dirty="0" smtClean="0">
                <a:solidFill>
                  <a:schemeClr val="accent1">
                    <a:lumMod val="75000"/>
                  </a:schemeClr>
                </a:solidFill>
              </a:rPr>
              <a:t>Interpretation elements</a:t>
            </a:r>
            <a:endParaRPr lang="en-US" sz="4000" b="1" dirty="0">
              <a:solidFill>
                <a:schemeClr val="accent1">
                  <a:lumMod val="75000"/>
                </a:schemeClr>
              </a:solidFill>
            </a:endParaRPr>
          </a:p>
        </p:txBody>
      </p:sp>
      <p:sp>
        <p:nvSpPr>
          <p:cNvPr id="5" name="Content Placeholder 4"/>
          <p:cNvSpPr>
            <a:spLocks noGrp="1"/>
          </p:cNvSpPr>
          <p:nvPr>
            <p:ph idx="1"/>
          </p:nvPr>
        </p:nvSpPr>
        <p:spPr>
          <a:xfrm>
            <a:off x="228600" y="1371600"/>
            <a:ext cx="2514600" cy="4351338"/>
          </a:xfrm>
        </p:spPr>
        <p:txBody>
          <a:bodyPr/>
          <a:lstStyle/>
          <a:p>
            <a:r>
              <a:rPr lang="en-US" dirty="0" smtClean="0"/>
              <a:t>(Grey) Tone</a:t>
            </a:r>
          </a:p>
          <a:p>
            <a:r>
              <a:rPr lang="en-US" dirty="0" smtClean="0"/>
              <a:t>Hue</a:t>
            </a:r>
          </a:p>
          <a:p>
            <a:r>
              <a:rPr lang="en-US" dirty="0" smtClean="0"/>
              <a:t>Shape</a:t>
            </a:r>
          </a:p>
          <a:p>
            <a:r>
              <a:rPr lang="en-US" dirty="0" smtClean="0"/>
              <a:t>Size</a:t>
            </a:r>
          </a:p>
          <a:p>
            <a:r>
              <a:rPr lang="en-US" dirty="0" smtClean="0"/>
              <a:t>Shadow</a:t>
            </a:r>
          </a:p>
          <a:p>
            <a:r>
              <a:rPr lang="en-US" dirty="0" smtClean="0"/>
              <a:t>Pattern</a:t>
            </a:r>
          </a:p>
          <a:p>
            <a:r>
              <a:rPr lang="en-US" dirty="0" smtClean="0"/>
              <a:t>Texture</a:t>
            </a:r>
          </a:p>
          <a:p>
            <a:r>
              <a:rPr lang="en-US" dirty="0" smtClean="0"/>
              <a:t>Location/ Site</a:t>
            </a:r>
          </a:p>
          <a:p>
            <a:r>
              <a:rPr lang="en-US" dirty="0" smtClean="0"/>
              <a:t>Association</a:t>
            </a:r>
          </a:p>
        </p:txBody>
      </p:sp>
      <p:sp>
        <p:nvSpPr>
          <p:cNvPr id="6" name="Content Placeholder 4"/>
          <p:cNvSpPr txBox="1">
            <a:spLocks/>
          </p:cNvSpPr>
          <p:nvPr/>
        </p:nvSpPr>
        <p:spPr>
          <a:xfrm>
            <a:off x="3619500" y="1362636"/>
            <a:ext cx="5162550" cy="2060575"/>
          </a:xfrm>
          <a:prstGeom prst="rect">
            <a:avLst/>
          </a:prstGeom>
        </p:spPr>
        <p:txBody>
          <a:bodyPr vert="horz" lIns="91440" tIns="45720" rIns="91440" bIns="45720" rtlCol="0">
            <a:normAutofit fontScale="92500" lnSpcReduction="10000"/>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dirty="0" smtClean="0"/>
              <a:t>Tone </a:t>
            </a:r>
          </a:p>
          <a:p>
            <a:pPr lvl="1"/>
            <a:r>
              <a:rPr lang="en-US" dirty="0" smtClean="0"/>
              <a:t>Relative brightness of black/white images</a:t>
            </a:r>
          </a:p>
          <a:p>
            <a:r>
              <a:rPr lang="en-US" dirty="0" smtClean="0"/>
              <a:t>Hue</a:t>
            </a:r>
          </a:p>
          <a:p>
            <a:pPr lvl="1"/>
            <a:r>
              <a:rPr lang="en-US" dirty="0" smtClean="0"/>
              <a:t>Color in image</a:t>
            </a:r>
          </a:p>
          <a:p>
            <a:r>
              <a:rPr lang="en-US" dirty="0" smtClean="0"/>
              <a:t>Shape</a:t>
            </a:r>
          </a:p>
          <a:p>
            <a:pPr lvl="1"/>
            <a:r>
              <a:rPr lang="en-US" dirty="0" smtClean="0"/>
              <a:t>Helps to determine the character of the object (build up </a:t>
            </a:r>
            <a:r>
              <a:rPr lang="en-US" dirty="0" err="1" smtClean="0"/>
              <a:t>aras</a:t>
            </a:r>
            <a:r>
              <a:rPr lang="en-US" dirty="0" smtClean="0"/>
              <a:t>, roads, railroads, agricultural fields)</a:t>
            </a:r>
            <a:endParaRPr lang="en-US" dirty="0"/>
          </a:p>
        </p:txBody>
      </p:sp>
      <p:sp>
        <p:nvSpPr>
          <p:cNvPr id="7" name="Content Placeholder 4"/>
          <p:cNvSpPr txBox="1">
            <a:spLocks/>
          </p:cNvSpPr>
          <p:nvPr/>
        </p:nvSpPr>
        <p:spPr>
          <a:xfrm>
            <a:off x="3733800" y="3423211"/>
            <a:ext cx="4933950" cy="2906152"/>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b="1" dirty="0" smtClean="0"/>
              <a:t>Size</a:t>
            </a:r>
            <a:r>
              <a:rPr lang="en-US" dirty="0" smtClean="0"/>
              <a:t>: width of roads can be estimated from the size of cars thus roads can be primary or secondary.</a:t>
            </a:r>
          </a:p>
          <a:p>
            <a:r>
              <a:rPr lang="en-US" b="1" dirty="0" smtClean="0"/>
              <a:t>Pattern</a:t>
            </a:r>
            <a:r>
              <a:rPr lang="en-US" dirty="0" smtClean="0"/>
              <a:t>: spatial arrangement of objects and implies the  characteristic repetition of certain forms or relationships.</a:t>
            </a:r>
          </a:p>
          <a:p>
            <a:r>
              <a:rPr lang="en-US" b="1" dirty="0" smtClean="0"/>
              <a:t>Texture</a:t>
            </a:r>
            <a:r>
              <a:rPr lang="en-US" dirty="0" smtClean="0"/>
              <a:t>: roughness of the surface.</a:t>
            </a:r>
          </a:p>
          <a:p>
            <a:r>
              <a:rPr lang="en-US" b="1" dirty="0" smtClean="0"/>
              <a:t>Site</a:t>
            </a:r>
            <a:r>
              <a:rPr lang="en-US" dirty="0" smtClean="0"/>
              <a:t>: Geographical location.</a:t>
            </a:r>
            <a:endParaRPr lang="en-US" dirty="0"/>
          </a:p>
        </p:txBody>
      </p:sp>
    </p:spTree>
    <p:extLst>
      <p:ext uri="{BB962C8B-B14F-4D97-AF65-F5344CB8AC3E}">
        <p14:creationId xmlns:p14="http://schemas.microsoft.com/office/powerpoint/2010/main" val="42503930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794" name="Rectangle 2"/>
          <p:cNvSpPr>
            <a:spLocks noGrp="1" noChangeArrowheads="1"/>
          </p:cNvSpPr>
          <p:nvPr>
            <p:ph type="title"/>
          </p:nvPr>
        </p:nvSpPr>
        <p:spPr>
          <a:xfrm>
            <a:off x="1371600" y="2819400"/>
            <a:ext cx="6096000" cy="1066800"/>
          </a:xfrm>
          <a:noFill/>
          <a:extLst>
            <a:ext uri="{909E8E84-426E-40DD-AFC4-6F175D3DCCD1}">
              <a14:hiddenFill xmlns:a14="http://schemas.microsoft.com/office/drawing/2010/main">
                <a:solidFill>
                  <a:schemeClr val="bg1"/>
                </a:solidFill>
              </a14:hiddenFill>
            </a:ext>
          </a:extLst>
        </p:spPr>
        <p:txBody>
          <a:bodyPr/>
          <a:lstStyle/>
          <a:p>
            <a:pPr>
              <a:buSzPct val="90000"/>
              <a:buFont typeface="Wingdings" panose="05000000000000000000" pitchFamily="2" charset="2"/>
              <a:buNone/>
            </a:pPr>
            <a:r>
              <a:rPr lang="en-US" altLang="en-US" sz="3600" b="1" dirty="0">
                <a:solidFill>
                  <a:schemeClr val="accent1">
                    <a:lumMod val="75000"/>
                  </a:schemeClr>
                </a:solidFill>
                <a:latin typeface="Book Antiqua" panose="02040602050305030304" pitchFamily="18" charset="0"/>
              </a:rPr>
              <a:t>What is Remote sensing ?</a:t>
            </a:r>
          </a:p>
        </p:txBody>
      </p:sp>
    </p:spTree>
    <p:extLst>
      <p:ext uri="{BB962C8B-B14F-4D97-AF65-F5344CB8AC3E}">
        <p14:creationId xmlns:p14="http://schemas.microsoft.com/office/powerpoint/2010/main" val="1273344102"/>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Interpretation elements</a:t>
            </a:r>
            <a:endParaRPr lang="en-US" dirty="0"/>
          </a:p>
        </p:txBody>
      </p:sp>
      <p:sp>
        <p:nvSpPr>
          <p:cNvPr id="5" name="Content Placeholder 4"/>
          <p:cNvSpPr>
            <a:spLocks noGrp="1"/>
          </p:cNvSpPr>
          <p:nvPr>
            <p:ph idx="1"/>
          </p:nvPr>
        </p:nvSpPr>
        <p:spPr/>
        <p:txBody>
          <a:bodyPr/>
          <a:lstStyle/>
          <a:p>
            <a:r>
              <a:rPr lang="en-US" b="1" dirty="0" smtClean="0"/>
              <a:t>Association</a:t>
            </a:r>
            <a:r>
              <a:rPr lang="en-US" dirty="0" smtClean="0"/>
              <a:t>: combination of objects. A ground (open space) behind a building are more likely to be school and playground.</a:t>
            </a:r>
          </a:p>
          <a:p>
            <a:r>
              <a:rPr lang="en-US" b="1" dirty="0" smtClean="0"/>
              <a:t>Shadow: </a:t>
            </a:r>
            <a:r>
              <a:rPr lang="en-US" dirty="0" smtClean="0"/>
              <a:t>Trees, buildings, animals, bridges and towers are examples of features that cast distinctive shadows. Building cast definitive shadows. Can be used to distinguish buildings from pavements. </a:t>
            </a:r>
            <a:endParaRPr lang="en-US" dirty="0"/>
          </a:p>
        </p:txBody>
      </p:sp>
    </p:spTree>
    <p:extLst>
      <p:ext uri="{BB962C8B-B14F-4D97-AF65-F5344CB8AC3E}">
        <p14:creationId xmlns:p14="http://schemas.microsoft.com/office/powerpoint/2010/main" val="73293511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2819400"/>
            <a:ext cx="7886700" cy="1325563"/>
          </a:xfrm>
        </p:spPr>
        <p:txBody>
          <a:bodyPr/>
          <a:lstStyle/>
          <a:p>
            <a:pPr algn="ctr"/>
            <a:r>
              <a:rPr lang="en-US" b="1" dirty="0" smtClean="0">
                <a:solidFill>
                  <a:schemeClr val="accent1">
                    <a:lumMod val="75000"/>
                  </a:schemeClr>
                </a:solidFill>
              </a:rPr>
              <a:t>Remote </a:t>
            </a:r>
            <a:r>
              <a:rPr lang="en-US" b="1" dirty="0" smtClean="0">
                <a:solidFill>
                  <a:schemeClr val="accent1">
                    <a:lumMod val="75000"/>
                  </a:schemeClr>
                </a:solidFill>
              </a:rPr>
              <a:t>Sensing Systems (Satellites and Sensors)</a:t>
            </a:r>
            <a:endParaRPr lang="en-US" b="1" dirty="0">
              <a:solidFill>
                <a:schemeClr val="accent1">
                  <a:lumMod val="75000"/>
                </a:schemeClr>
              </a:solidFill>
            </a:endParaRPr>
          </a:p>
        </p:txBody>
      </p:sp>
    </p:spTree>
    <p:extLst>
      <p:ext uri="{BB962C8B-B14F-4D97-AF65-F5344CB8AC3E}">
        <p14:creationId xmlns:p14="http://schemas.microsoft.com/office/powerpoint/2010/main" val="223321161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b="1" dirty="0" smtClean="0">
                <a:latin typeface="Cambria" panose="02040503050406030204" pitchFamily="18" charset="0"/>
                <a:ea typeface="Cambria" panose="02040503050406030204" pitchFamily="18" charset="0"/>
              </a:rPr>
              <a:t>A database of ITC (University of </a:t>
            </a:r>
            <a:r>
              <a:rPr lang="en-US" b="1" dirty="0" err="1" smtClean="0">
                <a:latin typeface="Cambria" panose="02040503050406030204" pitchFamily="18" charset="0"/>
                <a:ea typeface="Cambria" panose="02040503050406030204" pitchFamily="18" charset="0"/>
              </a:rPr>
              <a:t>Twente</a:t>
            </a:r>
            <a:r>
              <a:rPr lang="en-US" b="1" dirty="0" smtClean="0">
                <a:latin typeface="Cambria" panose="02040503050406030204" pitchFamily="18" charset="0"/>
                <a:ea typeface="Cambria" panose="02040503050406030204" pitchFamily="18" charset="0"/>
              </a:rPr>
              <a:t> provides one of the most comprehensive list of satellite and sensors</a:t>
            </a:r>
            <a:endParaRPr lang="en-US" b="1" dirty="0">
              <a:latin typeface="Cambria" panose="02040503050406030204" pitchFamily="18" charset="0"/>
              <a:ea typeface="Cambria" panose="02040503050406030204" pitchFamily="18" charset="0"/>
            </a:endParaRPr>
          </a:p>
        </p:txBody>
      </p:sp>
      <p:pic>
        <p:nvPicPr>
          <p:cNvPr id="4" name="Picture 3"/>
          <p:cNvPicPr>
            <a:picLocks noChangeAspect="1"/>
          </p:cNvPicPr>
          <p:nvPr/>
        </p:nvPicPr>
        <p:blipFill>
          <a:blip r:embed="rId2"/>
          <a:stretch>
            <a:fillRect/>
          </a:stretch>
        </p:blipFill>
        <p:spPr>
          <a:xfrm>
            <a:off x="612608" y="1981200"/>
            <a:ext cx="7620000" cy="2346714"/>
          </a:xfrm>
          <a:prstGeom prst="rect">
            <a:avLst/>
          </a:prstGeom>
        </p:spPr>
      </p:pic>
      <p:sp>
        <p:nvSpPr>
          <p:cNvPr id="5" name="Rectangle 4"/>
          <p:cNvSpPr/>
          <p:nvPr/>
        </p:nvSpPr>
        <p:spPr>
          <a:xfrm>
            <a:off x="533400" y="4648103"/>
            <a:ext cx="8305800" cy="646331"/>
          </a:xfrm>
          <a:prstGeom prst="rect">
            <a:avLst/>
          </a:prstGeom>
        </p:spPr>
        <p:txBody>
          <a:bodyPr wrap="square">
            <a:spAutoFit/>
          </a:bodyPr>
          <a:lstStyle/>
          <a:p>
            <a:r>
              <a:rPr lang="en-US" dirty="0"/>
              <a:t>https://www.itc.nl/research/research-facilities/labs-resources/satellite-sensor-database/</a:t>
            </a:r>
          </a:p>
        </p:txBody>
      </p:sp>
    </p:spTree>
    <p:extLst>
      <p:ext uri="{BB962C8B-B14F-4D97-AF65-F5344CB8AC3E}">
        <p14:creationId xmlns:p14="http://schemas.microsoft.com/office/powerpoint/2010/main" val="341941020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bject 10"/>
          <p:cNvSpPr txBox="1"/>
          <p:nvPr/>
        </p:nvSpPr>
        <p:spPr>
          <a:xfrm>
            <a:off x="152400" y="152400"/>
            <a:ext cx="8458200" cy="430887"/>
          </a:xfrm>
          <a:prstGeom prst="rect">
            <a:avLst/>
          </a:prstGeom>
        </p:spPr>
        <p:txBody>
          <a:bodyPr vert="horz" wrap="square" lIns="0" tIns="0" rIns="0" bIns="0" rtlCol="0">
            <a:spAutoFit/>
          </a:bodyPr>
          <a:lstStyle/>
          <a:p>
            <a:pPr marL="9525" algn="ctr"/>
            <a:r>
              <a:rPr lang="en-US" sz="2800" b="1" spc="-15" dirty="0" smtClean="0">
                <a:solidFill>
                  <a:schemeClr val="accent1">
                    <a:lumMod val="75000"/>
                  </a:schemeClr>
                </a:solidFill>
                <a:latin typeface="Arial"/>
                <a:cs typeface="Arial"/>
              </a:rPr>
              <a:t>Landsat Program</a:t>
            </a:r>
            <a:endParaRPr sz="2800" dirty="0">
              <a:solidFill>
                <a:schemeClr val="accent1">
                  <a:lumMod val="75000"/>
                </a:schemeClr>
              </a:solidFill>
              <a:latin typeface="Arial"/>
              <a:cs typeface="Arial"/>
            </a:endParaRPr>
          </a:p>
        </p:txBody>
      </p:sp>
      <p:sp>
        <p:nvSpPr>
          <p:cNvPr id="2" name="Slide Number Placeholder 1"/>
          <p:cNvSpPr>
            <a:spLocks noGrp="1"/>
          </p:cNvSpPr>
          <p:nvPr>
            <p:ph type="sldNum" sz="quarter" idx="12"/>
          </p:nvPr>
        </p:nvSpPr>
        <p:spPr/>
        <p:txBody>
          <a:bodyPr/>
          <a:lstStyle/>
          <a:p>
            <a:fld id="{D57F1E4F-1CFF-5643-939E-02111984F565}" type="slidenum">
              <a:rPr lang="en-US" smtClean="0"/>
              <a:t>63</a:t>
            </a:fld>
            <a:endParaRPr lang="en-US" dirty="0"/>
          </a:p>
        </p:txBody>
      </p:sp>
      <p:pic>
        <p:nvPicPr>
          <p:cNvPr id="4098" name="Picture 2" descr="Landsat Satellite Mission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097814"/>
            <a:ext cx="8640278" cy="5760186"/>
          </a:xfrm>
          <a:prstGeom prst="rect">
            <a:avLst/>
          </a:prstGeom>
          <a:noFill/>
          <a:extLst>
            <a:ext uri="{909E8E84-426E-40DD-AFC4-6F175D3DCCD1}">
              <a14:hiddenFill xmlns:a14="http://schemas.microsoft.com/office/drawing/2010/main">
                <a:solidFill>
                  <a:srgbClr val="FFFFFF"/>
                </a:solidFill>
              </a14:hiddenFill>
            </a:ext>
          </a:extLst>
        </p:spPr>
      </p:pic>
      <p:sp>
        <p:nvSpPr>
          <p:cNvPr id="6" name="object 10"/>
          <p:cNvSpPr txBox="1"/>
          <p:nvPr/>
        </p:nvSpPr>
        <p:spPr>
          <a:xfrm>
            <a:off x="152400" y="560833"/>
            <a:ext cx="8458200" cy="276999"/>
          </a:xfrm>
          <a:prstGeom prst="rect">
            <a:avLst/>
          </a:prstGeom>
        </p:spPr>
        <p:txBody>
          <a:bodyPr vert="horz" wrap="square" lIns="0" tIns="0" rIns="0" bIns="0" rtlCol="0">
            <a:spAutoFit/>
          </a:bodyPr>
          <a:lstStyle/>
          <a:p>
            <a:pPr marL="9525" algn="ctr"/>
            <a:r>
              <a:rPr lang="en-US" b="1" spc="-15" dirty="0" smtClean="0">
                <a:solidFill>
                  <a:schemeClr val="tx1">
                    <a:lumMod val="50000"/>
                    <a:lumOff val="50000"/>
                  </a:schemeClr>
                </a:solidFill>
                <a:latin typeface="Arial"/>
                <a:cs typeface="Arial"/>
              </a:rPr>
              <a:t>Longest Running Program for Satellite Imagery Acquisition</a:t>
            </a:r>
            <a:endParaRPr dirty="0">
              <a:solidFill>
                <a:schemeClr val="tx1">
                  <a:lumMod val="50000"/>
                  <a:lumOff val="50000"/>
                </a:schemeClr>
              </a:solidFill>
              <a:latin typeface="Arial"/>
              <a:cs typeface="Arial"/>
            </a:endParaRPr>
          </a:p>
        </p:txBody>
      </p:sp>
    </p:spTree>
    <p:extLst>
      <p:ext uri="{BB962C8B-B14F-4D97-AF65-F5344CB8AC3E}">
        <p14:creationId xmlns:p14="http://schemas.microsoft.com/office/powerpoint/2010/main" val="941016209"/>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57F1E4F-1CFF-5643-939E-02111984F565}" type="slidenum">
              <a:rPr lang="en-US" smtClean="0"/>
              <a:t>64</a:t>
            </a:fld>
            <a:endParaRPr lang="en-US" dirty="0"/>
          </a:p>
        </p:txBody>
      </p:sp>
      <p:pic>
        <p:nvPicPr>
          <p:cNvPr id="3" name="Picture 2"/>
          <p:cNvPicPr>
            <a:picLocks noChangeAspect="1"/>
          </p:cNvPicPr>
          <p:nvPr/>
        </p:nvPicPr>
        <p:blipFill>
          <a:blip r:embed="rId2"/>
          <a:stretch>
            <a:fillRect/>
          </a:stretch>
        </p:blipFill>
        <p:spPr>
          <a:xfrm>
            <a:off x="457200" y="533400"/>
            <a:ext cx="6543675" cy="5276850"/>
          </a:xfrm>
          <a:prstGeom prst="rect">
            <a:avLst/>
          </a:prstGeom>
        </p:spPr>
      </p:pic>
      <p:pic>
        <p:nvPicPr>
          <p:cNvPr id="8" name="Picture 7"/>
          <p:cNvPicPr>
            <a:picLocks noChangeAspect="1"/>
          </p:cNvPicPr>
          <p:nvPr/>
        </p:nvPicPr>
        <p:blipFill>
          <a:blip r:embed="rId3"/>
          <a:stretch>
            <a:fillRect/>
          </a:stretch>
        </p:blipFill>
        <p:spPr>
          <a:xfrm>
            <a:off x="5791200" y="3047534"/>
            <a:ext cx="3095625" cy="2731434"/>
          </a:xfrm>
          <a:prstGeom prst="rect">
            <a:avLst/>
          </a:prstGeom>
        </p:spPr>
      </p:pic>
    </p:spTree>
    <p:extLst>
      <p:ext uri="{BB962C8B-B14F-4D97-AF65-F5344CB8AC3E}">
        <p14:creationId xmlns:p14="http://schemas.microsoft.com/office/powerpoint/2010/main" val="1790784317"/>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57200" y="2362200"/>
            <a:ext cx="4095750" cy="1533525"/>
          </a:xfrm>
          <a:prstGeom prst="rect">
            <a:avLst/>
          </a:prstGeom>
        </p:spPr>
      </p:pic>
      <p:pic>
        <p:nvPicPr>
          <p:cNvPr id="5" name="Picture 4"/>
          <p:cNvPicPr>
            <a:picLocks noChangeAspect="1"/>
          </p:cNvPicPr>
          <p:nvPr/>
        </p:nvPicPr>
        <p:blipFill rotWithShape="1">
          <a:blip r:embed="rId3"/>
          <a:srcRect b="65343"/>
          <a:stretch/>
        </p:blipFill>
        <p:spPr>
          <a:xfrm>
            <a:off x="228600" y="381000"/>
            <a:ext cx="6543675" cy="1828800"/>
          </a:xfrm>
          <a:prstGeom prst="rect">
            <a:avLst/>
          </a:prstGeom>
        </p:spPr>
      </p:pic>
    </p:spTree>
    <p:extLst>
      <p:ext uri="{BB962C8B-B14F-4D97-AF65-F5344CB8AC3E}">
        <p14:creationId xmlns:p14="http://schemas.microsoft.com/office/powerpoint/2010/main" val="99908529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srcRect b="65343"/>
          <a:stretch/>
        </p:blipFill>
        <p:spPr>
          <a:xfrm>
            <a:off x="228600" y="381000"/>
            <a:ext cx="6543675" cy="1828800"/>
          </a:xfrm>
          <a:prstGeom prst="rect">
            <a:avLst/>
          </a:prstGeom>
        </p:spPr>
      </p:pic>
      <p:pic>
        <p:nvPicPr>
          <p:cNvPr id="6" name="Picture 5"/>
          <p:cNvPicPr>
            <a:picLocks noChangeAspect="1"/>
          </p:cNvPicPr>
          <p:nvPr/>
        </p:nvPicPr>
        <p:blipFill>
          <a:blip r:embed="rId3"/>
          <a:stretch>
            <a:fillRect/>
          </a:stretch>
        </p:blipFill>
        <p:spPr>
          <a:xfrm>
            <a:off x="15240" y="2971800"/>
            <a:ext cx="8784112" cy="3719768"/>
          </a:xfrm>
          <a:prstGeom prst="rect">
            <a:avLst/>
          </a:prstGeom>
        </p:spPr>
      </p:pic>
      <p:pic>
        <p:nvPicPr>
          <p:cNvPr id="7" name="Picture 6"/>
          <p:cNvPicPr>
            <a:picLocks noChangeAspect="1"/>
          </p:cNvPicPr>
          <p:nvPr/>
        </p:nvPicPr>
        <p:blipFill rotWithShape="1">
          <a:blip r:embed="rId4"/>
          <a:srcRect t="30435" b="39752"/>
          <a:stretch/>
        </p:blipFill>
        <p:spPr>
          <a:xfrm>
            <a:off x="2971800" y="2362200"/>
            <a:ext cx="4095750" cy="457200"/>
          </a:xfrm>
          <a:prstGeom prst="rect">
            <a:avLst/>
          </a:prstGeom>
        </p:spPr>
      </p:pic>
      <p:pic>
        <p:nvPicPr>
          <p:cNvPr id="8" name="Picture 7"/>
          <p:cNvPicPr>
            <a:picLocks noChangeAspect="1"/>
          </p:cNvPicPr>
          <p:nvPr/>
        </p:nvPicPr>
        <p:blipFill rotWithShape="1">
          <a:blip r:embed="rId4"/>
          <a:srcRect r="46046" b="65217"/>
          <a:stretch/>
        </p:blipFill>
        <p:spPr>
          <a:xfrm>
            <a:off x="457200" y="2362201"/>
            <a:ext cx="2209800" cy="533400"/>
          </a:xfrm>
          <a:prstGeom prst="rect">
            <a:avLst/>
          </a:prstGeom>
        </p:spPr>
      </p:pic>
    </p:spTree>
    <p:extLst>
      <p:ext uri="{BB962C8B-B14F-4D97-AF65-F5344CB8AC3E}">
        <p14:creationId xmlns:p14="http://schemas.microsoft.com/office/powerpoint/2010/main" val="189864150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t="54658"/>
          <a:stretch/>
        </p:blipFill>
        <p:spPr>
          <a:xfrm>
            <a:off x="2676525" y="2374233"/>
            <a:ext cx="4095750" cy="695325"/>
          </a:xfrm>
          <a:prstGeom prst="rect">
            <a:avLst/>
          </a:prstGeom>
        </p:spPr>
      </p:pic>
      <p:pic>
        <p:nvPicPr>
          <p:cNvPr id="5" name="Picture 4"/>
          <p:cNvPicPr>
            <a:picLocks noChangeAspect="1"/>
          </p:cNvPicPr>
          <p:nvPr/>
        </p:nvPicPr>
        <p:blipFill rotWithShape="1">
          <a:blip r:embed="rId3"/>
          <a:srcRect b="65343"/>
          <a:stretch/>
        </p:blipFill>
        <p:spPr>
          <a:xfrm>
            <a:off x="228600" y="381000"/>
            <a:ext cx="6543675" cy="1828800"/>
          </a:xfrm>
          <a:prstGeom prst="rect">
            <a:avLst/>
          </a:prstGeom>
        </p:spPr>
      </p:pic>
      <p:pic>
        <p:nvPicPr>
          <p:cNvPr id="8" name="Picture 7"/>
          <p:cNvPicPr>
            <a:picLocks noChangeAspect="1"/>
          </p:cNvPicPr>
          <p:nvPr/>
        </p:nvPicPr>
        <p:blipFill rotWithShape="1">
          <a:blip r:embed="rId2"/>
          <a:srcRect r="46046" b="65217"/>
          <a:stretch/>
        </p:blipFill>
        <p:spPr>
          <a:xfrm>
            <a:off x="533400" y="2374233"/>
            <a:ext cx="2209800" cy="533400"/>
          </a:xfrm>
          <a:prstGeom prst="rect">
            <a:avLst/>
          </a:prstGeom>
        </p:spPr>
      </p:pic>
      <p:pic>
        <p:nvPicPr>
          <p:cNvPr id="2" name="Picture 1"/>
          <p:cNvPicPr>
            <a:picLocks noChangeAspect="1"/>
          </p:cNvPicPr>
          <p:nvPr/>
        </p:nvPicPr>
        <p:blipFill>
          <a:blip r:embed="rId4"/>
          <a:stretch>
            <a:fillRect/>
          </a:stretch>
        </p:blipFill>
        <p:spPr>
          <a:xfrm>
            <a:off x="0" y="3733800"/>
            <a:ext cx="9144000" cy="2040952"/>
          </a:xfrm>
          <a:prstGeom prst="rect">
            <a:avLst/>
          </a:prstGeom>
        </p:spPr>
      </p:pic>
    </p:spTree>
    <p:extLst>
      <p:ext uri="{BB962C8B-B14F-4D97-AF65-F5344CB8AC3E}">
        <p14:creationId xmlns:p14="http://schemas.microsoft.com/office/powerpoint/2010/main" val="111315482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Landsat 8 OLI and TIRS and their uses"/>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3400" y="1324388"/>
            <a:ext cx="6629400" cy="552559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rotWithShape="1">
          <a:blip r:embed="rId3"/>
          <a:srcRect b="65343"/>
          <a:stretch/>
        </p:blipFill>
        <p:spPr>
          <a:xfrm>
            <a:off x="0" y="-25914"/>
            <a:ext cx="4876800" cy="1362948"/>
          </a:xfrm>
          <a:prstGeom prst="rect">
            <a:avLst/>
          </a:prstGeom>
        </p:spPr>
      </p:pic>
    </p:spTree>
    <p:extLst>
      <p:ext uri="{BB962C8B-B14F-4D97-AF65-F5344CB8AC3E}">
        <p14:creationId xmlns:p14="http://schemas.microsoft.com/office/powerpoint/2010/main" val="53650395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04800"/>
            <a:ext cx="7886700" cy="792163"/>
          </a:xfrm>
        </p:spPr>
        <p:txBody>
          <a:bodyPr>
            <a:normAutofit/>
          </a:bodyPr>
          <a:lstStyle/>
          <a:p>
            <a:pPr algn="ctr"/>
            <a:r>
              <a:rPr lang="en-US" sz="3600" b="1" dirty="0" smtClean="0">
                <a:solidFill>
                  <a:schemeClr val="accent1">
                    <a:lumMod val="75000"/>
                  </a:schemeClr>
                </a:solidFill>
              </a:rPr>
              <a:t>Major Remote Sensing Systems</a:t>
            </a:r>
            <a:endParaRPr lang="en-US" sz="3600" b="1" dirty="0">
              <a:solidFill>
                <a:schemeClr val="accent1">
                  <a:lumMod val="75000"/>
                </a:schemeClr>
              </a:solidFill>
            </a:endParaRPr>
          </a:p>
        </p:txBody>
      </p:sp>
      <p:sp>
        <p:nvSpPr>
          <p:cNvPr id="3" name="Content Placeholder 2"/>
          <p:cNvSpPr>
            <a:spLocks noGrp="1"/>
          </p:cNvSpPr>
          <p:nvPr>
            <p:ph idx="1"/>
          </p:nvPr>
        </p:nvSpPr>
        <p:spPr>
          <a:xfrm>
            <a:off x="628650" y="1371600"/>
            <a:ext cx="7886700" cy="4805363"/>
          </a:xfrm>
          <a:ln w="28575">
            <a:solidFill>
              <a:srgbClr val="FF0000"/>
            </a:solidFill>
            <a:prstDash val="dash"/>
          </a:ln>
        </p:spPr>
        <p:txBody>
          <a:bodyPr>
            <a:normAutofit fontScale="92500" lnSpcReduction="10000"/>
          </a:bodyPr>
          <a:lstStyle/>
          <a:p>
            <a:pPr marL="742950" indent="-742950">
              <a:buFont typeface="+mj-lt"/>
              <a:buAutoNum type="arabicPeriod"/>
            </a:pPr>
            <a:r>
              <a:rPr lang="en-US" sz="3200" dirty="0" err="1" smtClean="0"/>
              <a:t>Meteosat</a:t>
            </a:r>
            <a:endParaRPr lang="en-US" sz="3200" dirty="0" smtClean="0"/>
          </a:p>
          <a:p>
            <a:pPr marL="742950" indent="-742950">
              <a:buFont typeface="+mj-lt"/>
              <a:buAutoNum type="arabicPeriod"/>
            </a:pPr>
            <a:r>
              <a:rPr lang="en-US" sz="3200" dirty="0" smtClean="0"/>
              <a:t>NOAA</a:t>
            </a:r>
          </a:p>
          <a:p>
            <a:pPr marL="742950" indent="-742950">
              <a:buFont typeface="+mj-lt"/>
              <a:buAutoNum type="arabicPeriod"/>
            </a:pPr>
            <a:r>
              <a:rPr lang="en-US" sz="3200" dirty="0" smtClean="0"/>
              <a:t>Landsat</a:t>
            </a:r>
          </a:p>
          <a:p>
            <a:pPr marL="742950" indent="-742950">
              <a:buFont typeface="+mj-lt"/>
              <a:buAutoNum type="arabicPeriod"/>
            </a:pPr>
            <a:r>
              <a:rPr lang="en-US" sz="3200" dirty="0" smtClean="0"/>
              <a:t>Terra</a:t>
            </a:r>
          </a:p>
          <a:p>
            <a:pPr marL="742950" indent="-742950">
              <a:buFont typeface="+mj-lt"/>
              <a:buAutoNum type="arabicPeriod"/>
            </a:pPr>
            <a:r>
              <a:rPr lang="en-US" sz="3200" dirty="0" smtClean="0"/>
              <a:t>SPOT</a:t>
            </a:r>
          </a:p>
          <a:p>
            <a:pPr marL="742950" indent="-742950">
              <a:buFont typeface="+mj-lt"/>
              <a:buAutoNum type="arabicPeriod"/>
            </a:pPr>
            <a:r>
              <a:rPr lang="en-US" sz="3200" dirty="0" smtClean="0"/>
              <a:t>Satellites of IRS</a:t>
            </a:r>
            <a:endParaRPr lang="en-US" sz="3200" dirty="0" smtClean="0"/>
          </a:p>
          <a:p>
            <a:pPr marL="742950" indent="-742950">
              <a:buFont typeface="+mj-lt"/>
              <a:buAutoNum type="arabicPeriod"/>
            </a:pPr>
            <a:r>
              <a:rPr lang="en-US" sz="3200" dirty="0" err="1" smtClean="0"/>
              <a:t>Ikonos</a:t>
            </a:r>
            <a:endParaRPr lang="en-US" sz="3200" dirty="0" smtClean="0"/>
          </a:p>
          <a:p>
            <a:pPr marL="742950" indent="-742950">
              <a:buFont typeface="+mj-lt"/>
              <a:buAutoNum type="arabicPeriod"/>
            </a:pPr>
            <a:r>
              <a:rPr lang="en-US" sz="3200" dirty="0" smtClean="0"/>
              <a:t>EO-1</a:t>
            </a:r>
          </a:p>
          <a:p>
            <a:pPr marL="742950" indent="-742950">
              <a:buFont typeface="+mj-lt"/>
              <a:buAutoNum type="arabicPeriod"/>
            </a:pPr>
            <a:r>
              <a:rPr lang="en-US" sz="3200" dirty="0" err="1" smtClean="0"/>
              <a:t>Proba</a:t>
            </a:r>
            <a:r>
              <a:rPr lang="en-US" sz="3200" dirty="0" smtClean="0"/>
              <a:t>/CHRIS</a:t>
            </a:r>
          </a:p>
          <a:p>
            <a:pPr marL="742950" indent="-742950">
              <a:buFont typeface="+mj-lt"/>
              <a:buAutoNum type="arabicPeriod"/>
            </a:pPr>
            <a:r>
              <a:rPr lang="en-US" sz="3200" dirty="0" err="1" smtClean="0"/>
              <a:t>Envisat</a:t>
            </a:r>
            <a:endParaRPr lang="en-US" sz="3200" dirty="0"/>
          </a:p>
        </p:txBody>
      </p:sp>
    </p:spTree>
    <p:extLst>
      <p:ext uri="{BB962C8B-B14F-4D97-AF65-F5344CB8AC3E}">
        <p14:creationId xmlns:p14="http://schemas.microsoft.com/office/powerpoint/2010/main" val="42903956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794" name="Rectangle 2"/>
          <p:cNvSpPr>
            <a:spLocks noGrp="1" noChangeArrowheads="1"/>
          </p:cNvSpPr>
          <p:nvPr>
            <p:ph type="title"/>
          </p:nvPr>
        </p:nvSpPr>
        <p:spPr>
          <a:xfrm>
            <a:off x="1066800" y="152400"/>
            <a:ext cx="7391400" cy="1066800"/>
          </a:xfrm>
          <a:noFill/>
          <a:extLst>
            <a:ext uri="{909E8E84-426E-40DD-AFC4-6F175D3DCCD1}">
              <a14:hiddenFill xmlns:a14="http://schemas.microsoft.com/office/drawing/2010/main">
                <a:solidFill>
                  <a:schemeClr val="bg1"/>
                </a:solidFill>
              </a14:hiddenFill>
            </a:ext>
          </a:extLst>
        </p:spPr>
        <p:txBody>
          <a:bodyPr/>
          <a:lstStyle/>
          <a:p>
            <a:pPr>
              <a:buSzPct val="90000"/>
              <a:buFont typeface="Wingdings" panose="05000000000000000000" pitchFamily="2" charset="2"/>
              <a:buNone/>
            </a:pPr>
            <a:r>
              <a:rPr lang="en-US" altLang="en-US" sz="3600" b="1" dirty="0">
                <a:solidFill>
                  <a:schemeClr val="accent1">
                    <a:lumMod val="75000"/>
                  </a:schemeClr>
                </a:solidFill>
                <a:latin typeface="Book Antiqua" panose="02040602050305030304" pitchFamily="18" charset="0"/>
              </a:rPr>
              <a:t>What is Remote sensing ?</a:t>
            </a:r>
          </a:p>
        </p:txBody>
      </p:sp>
      <p:sp>
        <p:nvSpPr>
          <p:cNvPr id="417795" name="Rectangle 3"/>
          <p:cNvSpPr>
            <a:spLocks noGrp="1" noChangeArrowheads="1"/>
          </p:cNvSpPr>
          <p:nvPr>
            <p:ph idx="1"/>
          </p:nvPr>
        </p:nvSpPr>
        <p:spPr>
          <a:xfrm>
            <a:off x="553092" y="1209782"/>
            <a:ext cx="7924800" cy="2667000"/>
          </a:xfrm>
        </p:spPr>
        <p:txBody>
          <a:bodyPr>
            <a:noAutofit/>
          </a:bodyPr>
          <a:lstStyle/>
          <a:p>
            <a:pPr marL="0" indent="0">
              <a:lnSpc>
                <a:spcPct val="100000"/>
              </a:lnSpc>
              <a:buClr>
                <a:srgbClr val="3333FF"/>
              </a:buClr>
              <a:buNone/>
            </a:pPr>
            <a:r>
              <a:rPr lang="en-US" altLang="en-US" sz="2800" dirty="0" smtClean="0"/>
              <a:t>“Remote sensing is defined as the science and art of </a:t>
            </a:r>
            <a:r>
              <a:rPr lang="en-US" altLang="en-US" sz="2800" b="1" dirty="0" smtClean="0"/>
              <a:t>obtaining information </a:t>
            </a:r>
            <a:r>
              <a:rPr lang="en-US" altLang="en-US" sz="2800" dirty="0" smtClean="0"/>
              <a:t>about an object, area or phenomenon through the analysis of data acquired by device that is </a:t>
            </a:r>
            <a:r>
              <a:rPr lang="en-US" altLang="en-US" sz="2800" b="1" dirty="0" smtClean="0"/>
              <a:t>not in contact </a:t>
            </a:r>
            <a:r>
              <a:rPr lang="en-US" altLang="en-US" sz="2800" dirty="0" smtClean="0"/>
              <a:t>with the object, area or phenomenon under investigation”.</a:t>
            </a:r>
            <a:endParaRPr lang="en-US" altLang="en-US" sz="2800" dirty="0"/>
          </a:p>
        </p:txBody>
      </p:sp>
      <p:sp>
        <p:nvSpPr>
          <p:cNvPr id="3" name="Rectangle 2"/>
          <p:cNvSpPr/>
          <p:nvPr/>
        </p:nvSpPr>
        <p:spPr>
          <a:xfrm>
            <a:off x="286392" y="4419600"/>
            <a:ext cx="8458200" cy="1384995"/>
          </a:xfrm>
          <a:prstGeom prst="rect">
            <a:avLst/>
          </a:prstGeom>
        </p:spPr>
        <p:txBody>
          <a:bodyPr wrap="square">
            <a:spAutoFit/>
          </a:bodyPr>
          <a:lstStyle/>
          <a:p>
            <a:r>
              <a:rPr lang="en-GB" sz="2800" dirty="0"/>
              <a:t>“The use of </a:t>
            </a:r>
            <a:r>
              <a:rPr lang="en-GB" sz="2800" b="1" dirty="0"/>
              <a:t>electromagnetic radiation </a:t>
            </a:r>
            <a:r>
              <a:rPr lang="en-GB" sz="2800" dirty="0"/>
              <a:t>sensors  to </a:t>
            </a:r>
            <a:r>
              <a:rPr lang="en-GB" sz="2800" b="1" dirty="0"/>
              <a:t>record images</a:t>
            </a:r>
            <a:r>
              <a:rPr lang="en-GB" sz="2800" dirty="0"/>
              <a:t> of  the environment, which can be </a:t>
            </a:r>
            <a:r>
              <a:rPr lang="en-GB" sz="2800" b="1" dirty="0"/>
              <a:t>interpreted</a:t>
            </a:r>
            <a:r>
              <a:rPr lang="en-GB" sz="2800" dirty="0"/>
              <a:t> to yield useful Information</a:t>
            </a:r>
            <a:r>
              <a:rPr lang="en-GB" sz="2800" dirty="0" smtClean="0"/>
              <a:t>”. </a:t>
            </a:r>
            <a:r>
              <a:rPr lang="en-GB" sz="2800" dirty="0"/>
              <a:t>	(Curran, 1985)</a:t>
            </a:r>
          </a:p>
        </p:txBody>
      </p:sp>
      <p:cxnSp>
        <p:nvCxnSpPr>
          <p:cNvPr id="4" name="Straight Connector 3"/>
          <p:cNvCxnSpPr/>
          <p:nvPr/>
        </p:nvCxnSpPr>
        <p:spPr>
          <a:xfrm>
            <a:off x="553092" y="3876782"/>
            <a:ext cx="7752708" cy="0"/>
          </a:xfrm>
          <a:prstGeom prst="line">
            <a:avLst/>
          </a:prstGeom>
          <a:ln w="38100">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51303032"/>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81000"/>
            <a:ext cx="7886700" cy="1325563"/>
          </a:xfrm>
        </p:spPr>
        <p:txBody>
          <a:bodyPr>
            <a:normAutofit/>
          </a:bodyPr>
          <a:lstStyle/>
          <a:p>
            <a:pPr algn="ctr"/>
            <a:r>
              <a:rPr lang="en-US" sz="4800" b="1" dirty="0" smtClean="0">
                <a:solidFill>
                  <a:schemeClr val="accent1">
                    <a:lumMod val="75000"/>
                  </a:schemeClr>
                </a:solidFill>
              </a:rPr>
              <a:t>Case Study</a:t>
            </a:r>
            <a:endParaRPr lang="en-US" sz="4800" b="1" dirty="0">
              <a:solidFill>
                <a:schemeClr val="accent1">
                  <a:lumMod val="75000"/>
                </a:schemeClr>
              </a:solidFill>
            </a:endParaRPr>
          </a:p>
        </p:txBody>
      </p:sp>
      <p:sp>
        <p:nvSpPr>
          <p:cNvPr id="3" name="Content Placeholder 2"/>
          <p:cNvSpPr>
            <a:spLocks noGrp="1"/>
          </p:cNvSpPr>
          <p:nvPr>
            <p:ph idx="1"/>
          </p:nvPr>
        </p:nvSpPr>
        <p:spPr>
          <a:xfrm>
            <a:off x="419100" y="1706563"/>
            <a:ext cx="8515350" cy="4351338"/>
          </a:xfrm>
          <a:ln w="28575">
            <a:solidFill>
              <a:srgbClr val="FF0000"/>
            </a:solidFill>
            <a:prstDash val="dash"/>
          </a:ln>
        </p:spPr>
        <p:txBody>
          <a:bodyPr>
            <a:normAutofit lnSpcReduction="10000"/>
          </a:bodyPr>
          <a:lstStyle/>
          <a:p>
            <a:pPr marL="0" indent="0">
              <a:buNone/>
            </a:pPr>
            <a:r>
              <a:rPr lang="en-US" sz="4000" dirty="0" smtClean="0"/>
              <a:t>Prepare a summary </a:t>
            </a:r>
            <a:r>
              <a:rPr lang="en-US" sz="4000" dirty="0" smtClean="0"/>
              <a:t>report and a presentation </a:t>
            </a:r>
            <a:r>
              <a:rPr lang="en-US" sz="4000" dirty="0" smtClean="0"/>
              <a:t>of </a:t>
            </a:r>
            <a:r>
              <a:rPr lang="en-US" sz="4000" dirty="0" smtClean="0"/>
              <a:t>one </a:t>
            </a:r>
            <a:r>
              <a:rPr lang="en-US" sz="4000" dirty="0" smtClean="0"/>
              <a:t>major </a:t>
            </a:r>
            <a:r>
              <a:rPr lang="en-US" sz="4000" dirty="0" smtClean="0"/>
              <a:t>remote sensing systems that have application in the area of land and water resources</a:t>
            </a:r>
            <a:r>
              <a:rPr lang="en-US" sz="4000" dirty="0" smtClean="0"/>
              <a:t>. Ensure there is no duplication with you class.</a:t>
            </a:r>
            <a:r>
              <a:rPr lang="en-US" sz="4000" dirty="0" smtClean="0"/>
              <a:t> </a:t>
            </a:r>
          </a:p>
          <a:p>
            <a:pPr marL="0" indent="0">
              <a:buNone/>
            </a:pPr>
            <a:r>
              <a:rPr lang="en-US" sz="3200" dirty="0" smtClean="0"/>
              <a:t>We will conduct a presentation session, provided we can spare time</a:t>
            </a:r>
            <a:r>
              <a:rPr lang="en-US" sz="4000" dirty="0" smtClean="0"/>
              <a:t>.</a:t>
            </a:r>
          </a:p>
        </p:txBody>
      </p:sp>
    </p:spTree>
    <p:extLst>
      <p:ext uri="{BB962C8B-B14F-4D97-AF65-F5344CB8AC3E}">
        <p14:creationId xmlns:p14="http://schemas.microsoft.com/office/powerpoint/2010/main" val="79498043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905000"/>
            <a:ext cx="7886700" cy="1325563"/>
          </a:xfrm>
        </p:spPr>
        <p:txBody>
          <a:bodyPr>
            <a:normAutofit/>
          </a:bodyPr>
          <a:lstStyle/>
          <a:p>
            <a:pPr algn="ctr"/>
            <a:r>
              <a:rPr lang="en-US" sz="4800" b="1" dirty="0" smtClean="0"/>
              <a:t>End of Session</a:t>
            </a:r>
            <a:endParaRPr lang="en-US" sz="4800" b="1" dirty="0"/>
          </a:p>
        </p:txBody>
      </p:sp>
    </p:spTree>
    <p:extLst>
      <p:ext uri="{BB962C8B-B14F-4D97-AF65-F5344CB8AC3E}">
        <p14:creationId xmlns:p14="http://schemas.microsoft.com/office/powerpoint/2010/main" val="16241830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p:cNvSpPr txBox="1">
            <a:spLocks noChangeArrowheads="1"/>
          </p:cNvSpPr>
          <p:nvPr/>
        </p:nvSpPr>
        <p:spPr>
          <a:xfrm>
            <a:off x="762000" y="125077"/>
            <a:ext cx="7772400" cy="846138"/>
          </a:xfrm>
          <a:prstGeom prst="rect">
            <a:avLst/>
          </a:prstGeom>
          <a:noFill/>
          <a:extLst>
            <a:ext uri="{909E8E84-426E-40DD-AFC4-6F175D3DCCD1}">
              <a14:hiddenFill xmlns:a14="http://schemas.microsoft.com/office/drawing/2010/main">
                <a:solidFill>
                  <a:schemeClr val="bg1"/>
                </a:solidFill>
              </a14:hiddenFill>
            </a:ext>
          </a:extLst>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altLang="en-US" sz="3600" b="1" dirty="0" smtClean="0">
                <a:solidFill>
                  <a:schemeClr val="accent1">
                    <a:lumMod val="75000"/>
                  </a:schemeClr>
                </a:solidFill>
                <a:latin typeface="Cambria" panose="02040503050406030204" pitchFamily="18" charset="0"/>
                <a:ea typeface="Cambria" panose="02040503050406030204" pitchFamily="18" charset="0"/>
              </a:rPr>
              <a:t>Everyday Remote Sensing Entities</a:t>
            </a:r>
            <a:endParaRPr lang="en-US" altLang="en-US" sz="3600" b="1" dirty="0">
              <a:solidFill>
                <a:schemeClr val="accent1">
                  <a:lumMod val="75000"/>
                </a:schemeClr>
              </a:solidFill>
              <a:latin typeface="Cambria" panose="02040503050406030204" pitchFamily="18" charset="0"/>
              <a:ea typeface="Cambria" panose="02040503050406030204" pitchFamily="18" charset="0"/>
            </a:endParaRPr>
          </a:p>
        </p:txBody>
      </p:sp>
      <p:pic>
        <p:nvPicPr>
          <p:cNvPr id="2056" name="Picture 8" descr="Image result for mobile one plus 6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415580" y="1340298"/>
            <a:ext cx="2441575" cy="1831181"/>
          </a:xfrm>
          <a:prstGeom prst="round2DiagRect">
            <a:avLst>
              <a:gd name="adj1" fmla="val 16667"/>
              <a:gd name="adj2" fmla="val 3443"/>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2058" name="Picture 10"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3400" y="1039520"/>
            <a:ext cx="3200400" cy="2131959"/>
          </a:xfrm>
          <a:prstGeom prst="round2DiagRect">
            <a:avLst>
              <a:gd name="adj1" fmla="val 16667"/>
              <a:gd name="adj2" fmla="val 3443"/>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2060" name="Picture 12" descr="Image result for digital camera"/>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14400" y="3810000"/>
            <a:ext cx="2562133" cy="2562133"/>
          </a:xfrm>
          <a:prstGeom prst="round2DiagRect">
            <a:avLst>
              <a:gd name="adj1" fmla="val 16667"/>
              <a:gd name="adj2" fmla="val 3443"/>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2062" name="Picture 14" descr="Image result for go pro cam"/>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914317" y="3810000"/>
            <a:ext cx="3514720" cy="2636040"/>
          </a:xfrm>
          <a:prstGeom prst="round2DiagRect">
            <a:avLst>
              <a:gd name="adj1" fmla="val 16667"/>
              <a:gd name="adj2" fmla="val 3443"/>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945735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txBox="1">
            <a:spLocks noChangeArrowheads="1"/>
          </p:cNvSpPr>
          <p:nvPr/>
        </p:nvSpPr>
        <p:spPr>
          <a:xfrm>
            <a:off x="533400" y="141995"/>
            <a:ext cx="7772400" cy="846138"/>
          </a:xfrm>
          <a:prstGeom prst="rect">
            <a:avLst/>
          </a:prstGeom>
          <a:noFill/>
          <a:extLst>
            <a:ext uri="{909E8E84-426E-40DD-AFC4-6F175D3DCCD1}">
              <a14:hiddenFill xmlns:a14="http://schemas.microsoft.com/office/drawing/2010/main">
                <a:solidFill>
                  <a:schemeClr val="bg1"/>
                </a:solidFill>
              </a14:hiddenFill>
            </a:ext>
          </a:extLst>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altLang="en-US" sz="3600" b="1" dirty="0" smtClean="0">
                <a:solidFill>
                  <a:schemeClr val="accent1">
                    <a:lumMod val="75000"/>
                  </a:schemeClr>
                </a:solidFill>
                <a:latin typeface="Cambria" panose="02040503050406030204" pitchFamily="18" charset="0"/>
                <a:ea typeface="Cambria" panose="02040503050406030204" pitchFamily="18" charset="0"/>
              </a:rPr>
              <a:t>Everyday Remote Sensing Entities</a:t>
            </a:r>
            <a:endParaRPr lang="en-US" altLang="en-US" sz="3600" b="1" dirty="0">
              <a:solidFill>
                <a:schemeClr val="accent1">
                  <a:lumMod val="75000"/>
                </a:schemeClr>
              </a:solidFill>
              <a:latin typeface="Cambria" panose="02040503050406030204" pitchFamily="18" charset="0"/>
              <a:ea typeface="Cambria" panose="02040503050406030204" pitchFamily="18" charset="0"/>
            </a:endParaRPr>
          </a:p>
        </p:txBody>
      </p:sp>
      <p:pic>
        <p:nvPicPr>
          <p:cNvPr id="4098" name="Picture 2" descr="Image result for eye afghanistan"/>
          <p:cNvPicPr>
            <a:picLocks noChangeAspect="1" noChangeArrowheads="1"/>
          </p:cNvPicPr>
          <p:nvPr/>
        </p:nvPicPr>
        <p:blipFill rotWithShape="1">
          <a:blip r:embed="rId3">
            <a:extLst>
              <a:ext uri="{28A0092B-C50C-407E-A947-70E740481C1C}">
                <a14:useLocalDpi xmlns:a14="http://schemas.microsoft.com/office/drawing/2010/main" val="0"/>
              </a:ext>
            </a:extLst>
          </a:blip>
          <a:srcRect l="18241" r="8795" b="61430"/>
          <a:stretch/>
        </p:blipFill>
        <p:spPr bwMode="auto">
          <a:xfrm>
            <a:off x="304800" y="1256066"/>
            <a:ext cx="4612784" cy="121920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4100" name="Picture 4" descr="Structure of the human ear 2 ."/>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62600" y="4572000"/>
            <a:ext cx="3076575" cy="1779526"/>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4102" name="Picture 6" descr="Related imag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85973" y="3962400"/>
            <a:ext cx="2774252" cy="2493359"/>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4112" name="Picture 16" descr="Related imag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76950" y="988133"/>
            <a:ext cx="2228850" cy="2576705"/>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8047811"/>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10167</TotalTime>
  <Words>2938</Words>
  <Application>Microsoft Office PowerPoint</Application>
  <PresentationFormat>On-screen Show (4:3)</PresentationFormat>
  <Paragraphs>319</Paragraphs>
  <Slides>71</Slides>
  <Notes>10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71</vt:i4>
      </vt:variant>
    </vt:vector>
  </HeadingPairs>
  <TitlesOfParts>
    <vt:vector size="82" baseType="lpstr">
      <vt:lpstr>ＭＳ Ｐゴシック</vt:lpstr>
      <vt:lpstr>Arial</vt:lpstr>
      <vt:lpstr>Book Antiqua</vt:lpstr>
      <vt:lpstr>Calibri</vt:lpstr>
      <vt:lpstr>Calibri Light</vt:lpstr>
      <vt:lpstr>Cambria</vt:lpstr>
      <vt:lpstr>inherit</vt:lpstr>
      <vt:lpstr>Open Sans</vt:lpstr>
      <vt:lpstr>Times New Roman</vt:lpstr>
      <vt:lpstr>Wingdings</vt:lpstr>
      <vt:lpstr>Office Theme</vt:lpstr>
      <vt:lpstr>  Fundamentals of Remote Sensing   </vt:lpstr>
      <vt:lpstr>How many Satellites are there ?</vt:lpstr>
      <vt:lpstr>Countries with Satellites</vt:lpstr>
      <vt:lpstr>Countries with Satellites</vt:lpstr>
      <vt:lpstr>“The World is in love with Satellites”</vt:lpstr>
      <vt:lpstr>What is Remote sensing ?</vt:lpstr>
      <vt:lpstr>What is Remote sensing ?</vt:lpstr>
      <vt:lpstr>PowerPoint Presentation</vt:lpstr>
      <vt:lpstr>PowerPoint Presentation</vt:lpstr>
      <vt:lpstr>Why Remote Sensing(RS)?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Remote Sensing Process</vt:lpstr>
      <vt:lpstr>Remote Sensing Process</vt:lpstr>
      <vt:lpstr>PowerPoint Presentation</vt:lpstr>
      <vt:lpstr>Active sensors</vt:lpstr>
      <vt:lpstr>PowerPoint Presentation</vt:lpstr>
      <vt:lpstr>Remote Sensing Platforms</vt:lpstr>
      <vt:lpstr>Remote Sensing Process</vt:lpstr>
      <vt:lpstr> Energy interaction in Atmosphere </vt:lpstr>
      <vt:lpstr>Scattering</vt:lpstr>
      <vt:lpstr>Scattering : Rayleigh Scattering</vt:lpstr>
      <vt:lpstr>Scattering : Mie Scattering</vt:lpstr>
      <vt:lpstr>Scattering : Non Selective Scattering</vt:lpstr>
      <vt:lpstr>Absorption</vt:lpstr>
      <vt:lpstr>Atmospheric window</vt:lpstr>
      <vt:lpstr>Transmission</vt:lpstr>
      <vt:lpstr>PowerPoint Presentation</vt:lpstr>
      <vt:lpstr> Energy interaction with earth surface </vt:lpstr>
      <vt:lpstr>Reflection</vt:lpstr>
      <vt:lpstr> Spectral reflectancy </vt:lpstr>
      <vt:lpstr>Spectral Reflectance Curve</vt:lpstr>
      <vt:lpstr>Spectral reflectance curve of different materials </vt:lpstr>
      <vt:lpstr>How to distinguish water and vegetation ?</vt:lpstr>
      <vt:lpstr>Remote Sensing Process</vt:lpstr>
      <vt:lpstr>Conversion of the reflected energy into data</vt:lpstr>
      <vt:lpstr>Remote Sensing Process</vt:lpstr>
      <vt:lpstr>Remote Sensing Process</vt:lpstr>
      <vt:lpstr>PowerPoint Presentation</vt:lpstr>
      <vt:lpstr>Resolution</vt:lpstr>
      <vt:lpstr>Resolution</vt:lpstr>
      <vt:lpstr>Spatial Resolution</vt:lpstr>
      <vt:lpstr>Spectral Resolution</vt:lpstr>
      <vt:lpstr>Spectral Resolution</vt:lpstr>
      <vt:lpstr>Radiometric Resolution</vt:lpstr>
      <vt:lpstr>PowerPoint Presentation</vt:lpstr>
      <vt:lpstr>PowerPoint Presentation</vt:lpstr>
      <vt:lpstr>Temporal Resolution</vt:lpstr>
      <vt:lpstr>PowerPoint Presentation</vt:lpstr>
      <vt:lpstr>Image Interpretation</vt:lpstr>
      <vt:lpstr>Visual Image Interpretation</vt:lpstr>
      <vt:lpstr>Visual Image Interpretation</vt:lpstr>
      <vt:lpstr>Interpretation elements</vt:lpstr>
      <vt:lpstr>Interpretation elements</vt:lpstr>
      <vt:lpstr>Remote Sensing Systems (Satellites and Sensors)</vt:lpstr>
      <vt:lpstr>A database of ITC (University of Twente provides one of the most comprehensive list of satellite and sensors</vt:lpstr>
      <vt:lpstr>PowerPoint Presentation</vt:lpstr>
      <vt:lpstr>PowerPoint Presentation</vt:lpstr>
      <vt:lpstr>PowerPoint Presentation</vt:lpstr>
      <vt:lpstr>PowerPoint Presentation</vt:lpstr>
      <vt:lpstr>PowerPoint Presentation</vt:lpstr>
      <vt:lpstr>PowerPoint Presentation</vt:lpstr>
      <vt:lpstr>Major Remote Sensing Systems</vt:lpstr>
      <vt:lpstr>Case Study</vt:lpstr>
      <vt:lpstr>End of Session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One</dc:title>
  <dc:creator>User</dc:creator>
  <cp:lastModifiedBy>Mahesh Thapa</cp:lastModifiedBy>
  <cp:revision>308</cp:revision>
  <cp:lastPrinted>2020-12-29T10:44:39Z</cp:lastPrinted>
  <dcterms:created xsi:type="dcterms:W3CDTF">2015-08-11T16:18:39Z</dcterms:created>
  <dcterms:modified xsi:type="dcterms:W3CDTF">2021-01-01T10:06:10Z</dcterms:modified>
</cp:coreProperties>
</file>